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4"/>
  </p:sldMasterIdLst>
  <p:notesMasterIdLst>
    <p:notesMasterId r:id="rId32"/>
  </p:notesMasterIdLst>
  <p:handoutMasterIdLst>
    <p:handoutMasterId r:id="rId33"/>
  </p:handoutMasterIdLst>
  <p:sldIdLst>
    <p:sldId id="663" r:id="rId5"/>
    <p:sldId id="672" r:id="rId6"/>
    <p:sldId id="527" r:id="rId7"/>
    <p:sldId id="408" r:id="rId8"/>
    <p:sldId id="473" r:id="rId9"/>
    <p:sldId id="499" r:id="rId10"/>
    <p:sldId id="525" r:id="rId11"/>
    <p:sldId id="502" r:id="rId12"/>
    <p:sldId id="501" r:id="rId13"/>
    <p:sldId id="492" r:id="rId14"/>
    <p:sldId id="430" r:id="rId15"/>
    <p:sldId id="2142534470" r:id="rId16"/>
    <p:sldId id="524" r:id="rId17"/>
    <p:sldId id="2142534477" r:id="rId18"/>
    <p:sldId id="2142534478" r:id="rId19"/>
    <p:sldId id="2142534479" r:id="rId20"/>
    <p:sldId id="491" r:id="rId21"/>
    <p:sldId id="426" r:id="rId22"/>
    <p:sldId id="526" r:id="rId23"/>
    <p:sldId id="514" r:id="rId24"/>
    <p:sldId id="2142534476" r:id="rId25"/>
    <p:sldId id="443" r:id="rId26"/>
    <p:sldId id="506" r:id="rId27"/>
    <p:sldId id="507" r:id="rId28"/>
    <p:sldId id="515" r:id="rId29"/>
    <p:sldId id="2142534489" r:id="rId30"/>
    <p:sldId id="446" r:id="rId31"/>
  </p:sldIdLst>
  <p:sldSz cx="12192000" cy="6858000"/>
  <p:notesSz cx="20104100" cy="11309350"/>
  <p:defaultTextStyle>
    <a:defPPr>
      <a:defRPr kern="0"/>
    </a:defPPr>
  </p:defaultTextStyle>
  <p:extLst>
    <p:ext uri="{EFAFB233-063F-42B5-8137-9DF3F51BA10A}">
      <p15:sldGuideLst xmlns:p15="http://schemas.microsoft.com/office/powerpoint/2012/main">
        <p15:guide id="1" orient="horz" pos="1059" userDrawn="1">
          <p15:clr>
            <a:srgbClr val="A4A3A4"/>
          </p15:clr>
        </p15:guide>
        <p15:guide id="2" pos="7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F3905-C834-74E2-34B0-B091EE0069F2}" name="戸田　清暁" initials="戸田" userId="S::toda-k11@asahi.com::518ec959-1848-4c20-8d43-ca168709492f" providerId="AD"/>
  <p188:author id="{E2CD3915-343B-05A1-1C4A-A9E7F65861B6}" name="藤井　翔太" initials="藤井" userId="S::fujii-s5@asahi.com::dd181952-f354-45f7-a25e-dddfbc6e9ada" providerId="AD"/>
  <p188:author id="{CB3E251D-F293-6C07-9F58-6ACF13D3E341}" name="小林　彩" initials="小林" userId="S::kobayashi-a11@asahi.com::d7366113-554c-4fac-b4d0-9fb82b9d9c31" providerId="AD"/>
  <p188:author id="{9EA77F57-BFA8-DDDC-0BA3-AD60D97BD81F}" name="setsu shimizu" initials="ss" userId="bb189cfb882f4f02" providerId="Windows Live"/>
  <p188:author id="{39B8565C-5D2B-EFA4-70D8-01350DBA7D7F}" name="滝沢　卓" initials="滝沢" userId="S::takizawa-s@asahi.com::9bea8fac-dd37-4b2d-bd47-8e3d77e62005" providerId="AD"/>
  <p188:author id="{A9099579-ED46-C290-4BC7-FFCA1D24CC30}" name="有田　元則" initials="有田" userId="S::arita-m1@asahi.com::68c1bc64-1da4-48cb-9b20-11c9d9418be7" providerId="AD"/>
  <p188:author id="{E0CE498F-F892-C745-BCE9-FEC3C685118D}" name="小祝　結佳" initials="小祝" userId="S::koiwai-y@asahi.com::33c6a059-4c4d-4f2a-bb08-f6615d93e190" providerId="AD"/>
  <p188:author id="{332B18B0-CB1C-C240-C666-AE1A052F9B74}" name="茜 岩井" initials="茜岩" userId="1adb3b66d9411e57" providerId="Windows Live"/>
  <p188:author id="{2C4884CB-7555-ADD7-8FE8-23C9767FB2F3}" name="坂上　正人" initials="坂上　正人" userId="S::sakajo-m@asahi.com::de84e2de-cc80-4e5f-88eb-721cffe1f0a2" providerId="AD"/>
  <p188:author id="{848BFCDE-4005-2333-159A-BC30FEE284B3}" name="平尾　勇貴" initials="平尾" userId="S::hirao-y2@asahi.com::d2b6c453-1493-44ab-b378-a9f16170367b" providerId="AD"/>
  <p188:author id="{A1AB7AF5-B80C-5246-D9F3-B3889CA46577}" name="山上　浩二" initials="山上" userId="S::yamagami-k2@asahi.com::a2974e24-0f38-41e3-bf94-e8b798073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083"/>
    <a:srgbClr val="F2F2F4"/>
    <a:srgbClr val="B9AEB2"/>
    <a:srgbClr val="F5296C"/>
    <a:srgbClr val="00B900"/>
    <a:srgbClr val="1586D2"/>
    <a:srgbClr val="DBDBDB"/>
    <a:srgbClr val="FFFFFF"/>
    <a:srgbClr val="8338A6"/>
    <a:srgbClr val="4F5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F99D2-89F4-4C2E-A436-BBBF6E7AD6FF}" v="1" dt="2025-02-27T07:09:23.098"/>
    <p1510:client id="{C2229647-D216-424F-8D6D-B2405846F46F}" v="34" dt="2025-02-27T04:55:01.7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49" autoAdjust="0"/>
  </p:normalViewPr>
  <p:slideViewPr>
    <p:cSldViewPr snapToGrid="0">
      <p:cViewPr varScale="1">
        <p:scale>
          <a:sx n="88" d="100"/>
          <a:sy n="88" d="100"/>
        </p:scale>
        <p:origin x="466" y="288"/>
      </p:cViewPr>
      <p:guideLst>
        <p:guide orient="horz" pos="1059"/>
        <p:guide pos="79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仲村　暢明" userId="effd6507-7107-4e0a-b179-1ea81534909b" providerId="ADAL" clId="{1D7F99D2-89F4-4C2E-A436-BBBF6E7AD6FF}"/>
    <pc:docChg chg="addSld delSld modSld">
      <pc:chgData name="仲村　暢明" userId="effd6507-7107-4e0a-b179-1ea81534909b" providerId="ADAL" clId="{1D7F99D2-89F4-4C2E-A436-BBBF6E7AD6FF}" dt="2025-02-27T07:09:23.093" v="2"/>
      <pc:docMkLst>
        <pc:docMk/>
      </pc:docMkLst>
      <pc:sldChg chg="del">
        <pc:chgData name="仲村　暢明" userId="effd6507-7107-4e0a-b179-1ea81534909b" providerId="ADAL" clId="{1D7F99D2-89F4-4C2E-A436-BBBF6E7AD6FF}" dt="2025-02-27T07:08:53.902" v="0" actId="47"/>
        <pc:sldMkLst>
          <pc:docMk/>
          <pc:sldMk cId="0" sldId="257"/>
        </pc:sldMkLst>
      </pc:sldChg>
      <pc:sldChg chg="del">
        <pc:chgData name="仲村　暢明" userId="effd6507-7107-4e0a-b179-1ea81534909b" providerId="ADAL" clId="{1D7F99D2-89F4-4C2E-A436-BBBF6E7AD6FF}" dt="2025-02-27T07:08:53.902" v="0" actId="47"/>
        <pc:sldMkLst>
          <pc:docMk/>
          <pc:sldMk cId="962405845" sldId="303"/>
        </pc:sldMkLst>
      </pc:sldChg>
      <pc:sldChg chg="del">
        <pc:chgData name="仲村　暢明" userId="effd6507-7107-4e0a-b179-1ea81534909b" providerId="ADAL" clId="{1D7F99D2-89F4-4C2E-A436-BBBF6E7AD6FF}" dt="2025-02-27T07:08:53.902" v="0" actId="47"/>
        <pc:sldMkLst>
          <pc:docMk/>
          <pc:sldMk cId="1429737196" sldId="313"/>
        </pc:sldMkLst>
      </pc:sldChg>
      <pc:sldChg chg="del">
        <pc:chgData name="仲村　暢明" userId="effd6507-7107-4e0a-b179-1ea81534909b" providerId="ADAL" clId="{1D7F99D2-89F4-4C2E-A436-BBBF6E7AD6FF}" dt="2025-02-27T07:08:53.902" v="0" actId="47"/>
        <pc:sldMkLst>
          <pc:docMk/>
          <pc:sldMk cId="3217731009" sldId="314"/>
        </pc:sldMkLst>
      </pc:sldChg>
      <pc:sldChg chg="del">
        <pc:chgData name="仲村　暢明" userId="effd6507-7107-4e0a-b179-1ea81534909b" providerId="ADAL" clId="{1D7F99D2-89F4-4C2E-A436-BBBF6E7AD6FF}" dt="2025-02-27T07:08:53.902" v="0" actId="47"/>
        <pc:sldMkLst>
          <pc:docMk/>
          <pc:sldMk cId="2998514739" sldId="325"/>
        </pc:sldMkLst>
      </pc:sldChg>
      <pc:sldChg chg="add">
        <pc:chgData name="仲村　暢明" userId="effd6507-7107-4e0a-b179-1ea81534909b" providerId="ADAL" clId="{1D7F99D2-89F4-4C2E-A436-BBBF6E7AD6FF}" dt="2025-02-27T07:09:23.093" v="2"/>
        <pc:sldMkLst>
          <pc:docMk/>
          <pc:sldMk cId="136390918" sldId="426"/>
        </pc:sldMkLst>
      </pc:sldChg>
      <pc:sldChg chg="add">
        <pc:chgData name="仲村　暢明" userId="effd6507-7107-4e0a-b179-1ea81534909b" providerId="ADAL" clId="{1D7F99D2-89F4-4C2E-A436-BBBF6E7AD6FF}" dt="2025-02-27T07:09:23.093" v="2"/>
        <pc:sldMkLst>
          <pc:docMk/>
          <pc:sldMk cId="803134567" sldId="491"/>
        </pc:sldMkLst>
      </pc:sldChg>
      <pc:sldChg chg="del">
        <pc:chgData name="仲村　暢明" userId="effd6507-7107-4e0a-b179-1ea81534909b" providerId="ADAL" clId="{1D7F99D2-89F4-4C2E-A436-BBBF6E7AD6FF}" dt="2025-02-27T07:08:53.902" v="0" actId="47"/>
        <pc:sldMkLst>
          <pc:docMk/>
          <pc:sldMk cId="3902604987" sldId="513"/>
        </pc:sldMkLst>
      </pc:sldChg>
      <pc:sldChg chg="add">
        <pc:chgData name="仲村　暢明" userId="effd6507-7107-4e0a-b179-1ea81534909b" providerId="ADAL" clId="{1D7F99D2-89F4-4C2E-A436-BBBF6E7AD6FF}" dt="2025-02-27T07:09:23.093" v="2"/>
        <pc:sldMkLst>
          <pc:docMk/>
          <pc:sldMk cId="2428708245" sldId="519"/>
        </pc:sldMkLst>
      </pc:sldChg>
      <pc:sldChg chg="del">
        <pc:chgData name="仲村　暢明" userId="effd6507-7107-4e0a-b179-1ea81534909b" providerId="ADAL" clId="{1D7F99D2-89F4-4C2E-A436-BBBF6E7AD6FF}" dt="2025-02-27T07:08:57.266" v="1" actId="47"/>
        <pc:sldMkLst>
          <pc:docMk/>
          <pc:sldMk cId="3877877845" sldId="522"/>
        </pc:sldMkLst>
      </pc:sldChg>
      <pc:sldChg chg="add">
        <pc:chgData name="仲村　暢明" userId="effd6507-7107-4e0a-b179-1ea81534909b" providerId="ADAL" clId="{1D7F99D2-89F4-4C2E-A436-BBBF6E7AD6FF}" dt="2025-02-27T07:09:23.093" v="2"/>
        <pc:sldMkLst>
          <pc:docMk/>
          <pc:sldMk cId="376065256" sldId="524"/>
        </pc:sldMkLst>
      </pc:sldChg>
      <pc:sldChg chg="add">
        <pc:chgData name="仲村　暢明" userId="effd6507-7107-4e0a-b179-1ea81534909b" providerId="ADAL" clId="{1D7F99D2-89F4-4C2E-A436-BBBF6E7AD6FF}" dt="2025-02-27T07:09:23.093" v="2"/>
        <pc:sldMkLst>
          <pc:docMk/>
          <pc:sldMk cId="3748964674" sldId="526"/>
        </pc:sldMkLst>
      </pc:sldChg>
      <pc:sldChg chg="del">
        <pc:chgData name="仲村　暢明" userId="effd6507-7107-4e0a-b179-1ea81534909b" providerId="ADAL" clId="{1D7F99D2-89F4-4C2E-A436-BBBF6E7AD6FF}" dt="2025-02-27T07:08:53.902" v="0" actId="47"/>
        <pc:sldMkLst>
          <pc:docMk/>
          <pc:sldMk cId="172152211" sldId="528"/>
        </pc:sldMkLst>
      </pc:sldChg>
      <pc:sldChg chg="del">
        <pc:chgData name="仲村　暢明" userId="effd6507-7107-4e0a-b179-1ea81534909b" providerId="ADAL" clId="{1D7F99D2-89F4-4C2E-A436-BBBF6E7AD6FF}" dt="2025-02-27T07:08:53.902" v="0" actId="47"/>
        <pc:sldMkLst>
          <pc:docMk/>
          <pc:sldMk cId="1939811238" sldId="587"/>
        </pc:sldMkLst>
      </pc:sldChg>
      <pc:sldChg chg="del">
        <pc:chgData name="仲村　暢明" userId="effd6507-7107-4e0a-b179-1ea81534909b" providerId="ADAL" clId="{1D7F99D2-89F4-4C2E-A436-BBBF6E7AD6FF}" dt="2025-02-27T07:08:53.902" v="0" actId="47"/>
        <pc:sldMkLst>
          <pc:docMk/>
          <pc:sldMk cId="220385415" sldId="660"/>
        </pc:sldMkLst>
      </pc:sldChg>
      <pc:sldChg chg="del">
        <pc:chgData name="仲村　暢明" userId="effd6507-7107-4e0a-b179-1ea81534909b" providerId="ADAL" clId="{1D7F99D2-89F4-4C2E-A436-BBBF6E7AD6FF}" dt="2025-02-27T07:08:53.902" v="0" actId="47"/>
        <pc:sldMkLst>
          <pc:docMk/>
          <pc:sldMk cId="4236097776" sldId="664"/>
        </pc:sldMkLst>
      </pc:sldChg>
      <pc:sldChg chg="del">
        <pc:chgData name="仲村　暢明" userId="effd6507-7107-4e0a-b179-1ea81534909b" providerId="ADAL" clId="{1D7F99D2-89F4-4C2E-A436-BBBF6E7AD6FF}" dt="2025-02-27T07:08:53.902" v="0" actId="47"/>
        <pc:sldMkLst>
          <pc:docMk/>
          <pc:sldMk cId="808096284" sldId="665"/>
        </pc:sldMkLst>
      </pc:sldChg>
      <pc:sldChg chg="del">
        <pc:chgData name="仲村　暢明" userId="effd6507-7107-4e0a-b179-1ea81534909b" providerId="ADAL" clId="{1D7F99D2-89F4-4C2E-A436-BBBF6E7AD6FF}" dt="2025-02-27T07:08:53.902" v="0" actId="47"/>
        <pc:sldMkLst>
          <pc:docMk/>
          <pc:sldMk cId="601750844" sldId="666"/>
        </pc:sldMkLst>
      </pc:sldChg>
      <pc:sldChg chg="del">
        <pc:chgData name="仲村　暢明" userId="effd6507-7107-4e0a-b179-1ea81534909b" providerId="ADAL" clId="{1D7F99D2-89F4-4C2E-A436-BBBF6E7AD6FF}" dt="2025-02-27T07:08:53.902" v="0" actId="47"/>
        <pc:sldMkLst>
          <pc:docMk/>
          <pc:sldMk cId="3471517740" sldId="670"/>
        </pc:sldMkLst>
      </pc:sldChg>
      <pc:sldChg chg="del">
        <pc:chgData name="仲村　暢明" userId="effd6507-7107-4e0a-b179-1ea81534909b" providerId="ADAL" clId="{1D7F99D2-89F4-4C2E-A436-BBBF6E7AD6FF}" dt="2025-02-27T07:08:57.266" v="1" actId="47"/>
        <pc:sldMkLst>
          <pc:docMk/>
          <pc:sldMk cId="1592244439" sldId="671"/>
        </pc:sldMkLst>
      </pc:sldChg>
      <pc:sldChg chg="del">
        <pc:chgData name="仲村　暢明" userId="effd6507-7107-4e0a-b179-1ea81534909b" providerId="ADAL" clId="{1D7F99D2-89F4-4C2E-A436-BBBF6E7AD6FF}" dt="2025-02-27T07:08:57.266" v="1" actId="47"/>
        <pc:sldMkLst>
          <pc:docMk/>
          <pc:sldMk cId="2325744936" sldId="673"/>
        </pc:sldMkLst>
      </pc:sldChg>
      <pc:sldChg chg="del">
        <pc:chgData name="仲村　暢明" userId="effd6507-7107-4e0a-b179-1ea81534909b" providerId="ADAL" clId="{1D7F99D2-89F4-4C2E-A436-BBBF6E7AD6FF}" dt="2025-02-27T07:08:57.266" v="1" actId="47"/>
        <pc:sldMkLst>
          <pc:docMk/>
          <pc:sldMk cId="1422278749" sldId="4886"/>
        </pc:sldMkLst>
      </pc:sldChg>
      <pc:sldChg chg="del">
        <pc:chgData name="仲村　暢明" userId="effd6507-7107-4e0a-b179-1ea81534909b" providerId="ADAL" clId="{1D7F99D2-89F4-4C2E-A436-BBBF6E7AD6FF}" dt="2025-02-27T07:08:53.902" v="0" actId="47"/>
        <pc:sldMkLst>
          <pc:docMk/>
          <pc:sldMk cId="612493317" sldId="2142534468"/>
        </pc:sldMkLst>
      </pc:sldChg>
      <pc:sldChg chg="del">
        <pc:chgData name="仲村　暢明" userId="effd6507-7107-4e0a-b179-1ea81534909b" providerId="ADAL" clId="{1D7F99D2-89F4-4C2E-A436-BBBF6E7AD6FF}" dt="2025-02-27T07:08:53.902" v="0" actId="47"/>
        <pc:sldMkLst>
          <pc:docMk/>
          <pc:sldMk cId="1998696668" sldId="2142534472"/>
        </pc:sldMkLst>
      </pc:sldChg>
      <pc:sldChg chg="del">
        <pc:chgData name="仲村　暢明" userId="effd6507-7107-4e0a-b179-1ea81534909b" providerId="ADAL" clId="{1D7F99D2-89F4-4C2E-A436-BBBF6E7AD6FF}" dt="2025-02-27T07:08:53.902" v="0" actId="47"/>
        <pc:sldMkLst>
          <pc:docMk/>
          <pc:sldMk cId="1953832939" sldId="2142534473"/>
        </pc:sldMkLst>
      </pc:sldChg>
      <pc:sldChg chg="del">
        <pc:chgData name="仲村　暢明" userId="effd6507-7107-4e0a-b179-1ea81534909b" providerId="ADAL" clId="{1D7F99D2-89F4-4C2E-A436-BBBF6E7AD6FF}" dt="2025-02-27T07:08:53.902" v="0" actId="47"/>
        <pc:sldMkLst>
          <pc:docMk/>
          <pc:sldMk cId="4176052178" sldId="2142534475"/>
        </pc:sldMkLst>
      </pc:sldChg>
      <pc:sldChg chg="add">
        <pc:chgData name="仲村　暢明" userId="effd6507-7107-4e0a-b179-1ea81534909b" providerId="ADAL" clId="{1D7F99D2-89F4-4C2E-A436-BBBF6E7AD6FF}" dt="2025-02-27T07:09:23.093" v="2"/>
        <pc:sldMkLst>
          <pc:docMk/>
          <pc:sldMk cId="2143195852" sldId="2142534477"/>
        </pc:sldMkLst>
      </pc:sldChg>
      <pc:sldChg chg="del">
        <pc:chgData name="仲村　暢明" userId="effd6507-7107-4e0a-b179-1ea81534909b" providerId="ADAL" clId="{1D7F99D2-89F4-4C2E-A436-BBBF6E7AD6FF}" dt="2025-02-27T07:08:53.902" v="0" actId="47"/>
        <pc:sldMkLst>
          <pc:docMk/>
          <pc:sldMk cId="2666133936" sldId="2142534477"/>
        </pc:sldMkLst>
      </pc:sldChg>
      <pc:sldChg chg="add">
        <pc:chgData name="仲村　暢明" userId="effd6507-7107-4e0a-b179-1ea81534909b" providerId="ADAL" clId="{1D7F99D2-89F4-4C2E-A436-BBBF6E7AD6FF}" dt="2025-02-27T07:09:23.093" v="2"/>
        <pc:sldMkLst>
          <pc:docMk/>
          <pc:sldMk cId="1578873637" sldId="2142534478"/>
        </pc:sldMkLst>
      </pc:sldChg>
      <pc:sldChg chg="del">
        <pc:chgData name="仲村　暢明" userId="effd6507-7107-4e0a-b179-1ea81534909b" providerId="ADAL" clId="{1D7F99D2-89F4-4C2E-A436-BBBF6E7AD6FF}" dt="2025-02-27T07:08:53.902" v="0" actId="47"/>
        <pc:sldMkLst>
          <pc:docMk/>
          <pc:sldMk cId="3782081993" sldId="2142534478"/>
        </pc:sldMkLst>
      </pc:sldChg>
      <pc:sldMasterChg chg="delSldLayout">
        <pc:chgData name="仲村　暢明" userId="effd6507-7107-4e0a-b179-1ea81534909b" providerId="ADAL" clId="{1D7F99D2-89F4-4C2E-A436-BBBF6E7AD6FF}" dt="2025-02-27T07:08:53.902" v="0" actId="47"/>
        <pc:sldMasterMkLst>
          <pc:docMk/>
          <pc:sldMasterMk cId="1290672689" sldId="2147483746"/>
        </pc:sldMasterMkLst>
        <pc:sldLayoutChg chg="del">
          <pc:chgData name="仲村　暢明" userId="effd6507-7107-4e0a-b179-1ea81534909b" providerId="ADAL" clId="{1D7F99D2-89F4-4C2E-A436-BBBF6E7AD6FF}" dt="2025-02-27T07:08:53.902" v="0" actId="47"/>
          <pc:sldLayoutMkLst>
            <pc:docMk/>
            <pc:sldMasterMk cId="1290672689" sldId="2147483746"/>
            <pc:sldLayoutMk cId="951919967" sldId="2147483758"/>
          </pc:sldLayoutMkLst>
        </pc:sldLayoutChg>
        <pc:sldLayoutChg chg="del">
          <pc:chgData name="仲村　暢明" userId="effd6507-7107-4e0a-b179-1ea81534909b" providerId="ADAL" clId="{1D7F99D2-89F4-4C2E-A436-BBBF6E7AD6FF}" dt="2025-02-27T07:08:53.902" v="0" actId="47"/>
          <pc:sldLayoutMkLst>
            <pc:docMk/>
            <pc:sldMasterMk cId="1290672689" sldId="2147483746"/>
            <pc:sldLayoutMk cId="3317704452" sldId="21474838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722FB2-E137-F5D1-58E6-19A0DA883B4F}"/>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2B2BF95-FF2D-ED67-6E84-02B994EC2988}"/>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D884FDA-1294-8AB7-6122-9275A1F97A4E}"/>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CD362C2-0F12-4E4E-9DEE-08B4E4A1E22E}" type="slidenum">
              <a:rPr kumimoji="1" lang="ja-JP" altLang="en-US" smtClean="0"/>
              <a:t>‹#›</a:t>
            </a:fld>
            <a:endParaRPr kumimoji="1" lang="ja-JP" altLang="en-US"/>
          </a:p>
        </p:txBody>
      </p:sp>
    </p:spTree>
    <p:extLst>
      <p:ext uri="{BB962C8B-B14F-4D97-AF65-F5344CB8AC3E}">
        <p14:creationId xmlns:p14="http://schemas.microsoft.com/office/powerpoint/2010/main" val="373903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373083A7-057E-124A-B32E-5003B6308140}"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F4BB7D4-2A45-FA48-AA9A-262E584FAFC1}" type="slidenum">
              <a:rPr kumimoji="1" lang="ja-JP" altLang="en-US" smtClean="0"/>
              <a:t>‹#›</a:t>
            </a:fld>
            <a:endParaRPr kumimoji="1" lang="ja-JP" altLang="en-US"/>
          </a:p>
        </p:txBody>
      </p:sp>
    </p:spTree>
    <p:extLst>
      <p:ext uri="{BB962C8B-B14F-4D97-AF65-F5344CB8AC3E}">
        <p14:creationId xmlns:p14="http://schemas.microsoft.com/office/powerpoint/2010/main" val="961063448"/>
      </p:ext>
    </p:extLst>
  </p:cSld>
  <p:clrMap bg1="lt1" tx1="dk1" bg2="lt2" tx2="dk2" accent1="accent1" accent2="accent2" accent3="accent3" accent4="accent4" accent5="accent5" accent6="accent6" hlink="hlink" folHlink="folHlink"/>
  <p:notesStyle>
    <a:lvl1pPr marL="0" algn="l" defTabSz="554492" rtl="0" eaLnBrk="1" latinLnBrk="0" hangingPunct="1">
      <a:defRPr kumimoji="1" sz="728" kern="1200">
        <a:solidFill>
          <a:schemeClr val="tx1"/>
        </a:solidFill>
        <a:latin typeface="+mn-lt"/>
        <a:ea typeface="+mn-ea"/>
        <a:cs typeface="+mn-cs"/>
      </a:defRPr>
    </a:lvl1pPr>
    <a:lvl2pPr marL="277246" algn="l" defTabSz="554492" rtl="0" eaLnBrk="1" latinLnBrk="0" hangingPunct="1">
      <a:defRPr kumimoji="1" sz="728" kern="1200">
        <a:solidFill>
          <a:schemeClr val="tx1"/>
        </a:solidFill>
        <a:latin typeface="+mn-lt"/>
        <a:ea typeface="+mn-ea"/>
        <a:cs typeface="+mn-cs"/>
      </a:defRPr>
    </a:lvl2pPr>
    <a:lvl3pPr marL="554492" algn="l" defTabSz="554492" rtl="0" eaLnBrk="1" latinLnBrk="0" hangingPunct="1">
      <a:defRPr kumimoji="1" sz="728" kern="1200">
        <a:solidFill>
          <a:schemeClr val="tx1"/>
        </a:solidFill>
        <a:latin typeface="+mn-lt"/>
        <a:ea typeface="+mn-ea"/>
        <a:cs typeface="+mn-cs"/>
      </a:defRPr>
    </a:lvl3pPr>
    <a:lvl4pPr marL="831738" algn="l" defTabSz="554492" rtl="0" eaLnBrk="1" latinLnBrk="0" hangingPunct="1">
      <a:defRPr kumimoji="1" sz="728" kern="1200">
        <a:solidFill>
          <a:schemeClr val="tx1"/>
        </a:solidFill>
        <a:latin typeface="+mn-lt"/>
        <a:ea typeface="+mn-ea"/>
        <a:cs typeface="+mn-cs"/>
      </a:defRPr>
    </a:lvl4pPr>
    <a:lvl5pPr marL="1108984" algn="l" defTabSz="554492" rtl="0" eaLnBrk="1" latinLnBrk="0" hangingPunct="1">
      <a:defRPr kumimoji="1" sz="728" kern="1200">
        <a:solidFill>
          <a:schemeClr val="tx1"/>
        </a:solidFill>
        <a:latin typeface="+mn-lt"/>
        <a:ea typeface="+mn-ea"/>
        <a:cs typeface="+mn-cs"/>
      </a:defRPr>
    </a:lvl5pPr>
    <a:lvl6pPr marL="1386230" algn="l" defTabSz="554492" rtl="0" eaLnBrk="1" latinLnBrk="0" hangingPunct="1">
      <a:defRPr kumimoji="1" sz="728" kern="1200">
        <a:solidFill>
          <a:schemeClr val="tx1"/>
        </a:solidFill>
        <a:latin typeface="+mn-lt"/>
        <a:ea typeface="+mn-ea"/>
        <a:cs typeface="+mn-cs"/>
      </a:defRPr>
    </a:lvl6pPr>
    <a:lvl7pPr marL="1663476" algn="l" defTabSz="554492" rtl="0" eaLnBrk="1" latinLnBrk="0" hangingPunct="1">
      <a:defRPr kumimoji="1" sz="728" kern="1200">
        <a:solidFill>
          <a:schemeClr val="tx1"/>
        </a:solidFill>
        <a:latin typeface="+mn-lt"/>
        <a:ea typeface="+mn-ea"/>
        <a:cs typeface="+mn-cs"/>
      </a:defRPr>
    </a:lvl7pPr>
    <a:lvl8pPr marL="1940723" algn="l" defTabSz="554492" rtl="0" eaLnBrk="1" latinLnBrk="0" hangingPunct="1">
      <a:defRPr kumimoji="1" sz="728" kern="1200">
        <a:solidFill>
          <a:schemeClr val="tx1"/>
        </a:solidFill>
        <a:latin typeface="+mn-lt"/>
        <a:ea typeface="+mn-ea"/>
        <a:cs typeface="+mn-cs"/>
      </a:defRPr>
    </a:lvl8pPr>
    <a:lvl9pPr marL="2217969" algn="l" defTabSz="554492" rtl="0" eaLnBrk="1" latinLnBrk="0" hangingPunct="1">
      <a:defRPr kumimoji="1"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82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F4BB7D4-2A45-FA48-AA9A-262E584FAFC1}" type="slidenum">
              <a:rPr kumimoji="1" lang="ja-JP" alt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4428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70"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3992581578"/>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6"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0547902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4"/>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60" name="Google Shape;60;p9"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4" y="5451467"/>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32485867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0"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7"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6807041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p:spTree>
      <p:nvGrpSpPr>
        <p:cNvPr id="1" name=""/>
        <p:cNvGrpSpPr/>
        <p:nvPr/>
      </p:nvGrpSpPr>
      <p:grpSpPr>
        <a:xfrm>
          <a:off x="0" y="0"/>
          <a:ext cx="0" cy="0"/>
          <a:chOff x="0" y="0"/>
          <a:chExt cx="0" cy="0"/>
        </a:xfrm>
      </p:grpSpPr>
      <p:pic>
        <p:nvPicPr>
          <p:cNvPr id="2" name="図 1" descr="挿絵, 名刺, テーブル が含まれている画像&#10;&#10;自動的に生成された説明">
            <a:extLst>
              <a:ext uri="{FF2B5EF4-FFF2-40B4-BE49-F238E27FC236}">
                <a16:creationId xmlns:a16="http://schemas.microsoft.com/office/drawing/2014/main" id="{E3ECED2B-EF3D-44B1-B61E-73AEF3D1561F}"/>
              </a:ext>
            </a:extLst>
          </p:cNvPr>
          <p:cNvPicPr>
            <a:picLocks noChangeAspect="1"/>
          </p:cNvPicPr>
          <p:nvPr userDrawn="1"/>
        </p:nvPicPr>
        <p:blipFill rotWithShape="1">
          <a:blip r:embed="rId2"/>
          <a:srcRect l="35656"/>
          <a:stretch/>
        </p:blipFill>
        <p:spPr>
          <a:xfrm>
            <a:off x="4347134" y="0"/>
            <a:ext cx="7844866" cy="6858000"/>
          </a:xfrm>
          <a:prstGeom prst="rect">
            <a:avLst/>
          </a:prstGeom>
        </p:spPr>
      </p:pic>
      <p:sp>
        <p:nvSpPr>
          <p:cNvPr id="4" name="正方形/長方形 3">
            <a:extLst>
              <a:ext uri="{FF2B5EF4-FFF2-40B4-BE49-F238E27FC236}">
                <a16:creationId xmlns:a16="http://schemas.microsoft.com/office/drawing/2014/main" id="{7105A115-9559-1C23-51BF-ABF187FE338F}"/>
              </a:ext>
            </a:extLst>
          </p:cNvPr>
          <p:cNvSpPr/>
          <p:nvPr userDrawn="1"/>
        </p:nvSpPr>
        <p:spPr>
          <a:xfrm>
            <a:off x="4347134" y="0"/>
            <a:ext cx="6438572" cy="6858000"/>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8C1DD2-98D2-901A-8F9C-AF2BB90A23D3}"/>
              </a:ext>
            </a:extLst>
          </p:cNvPr>
          <p:cNvSpPr/>
          <p:nvPr userDrawn="1"/>
        </p:nvSpPr>
        <p:spPr>
          <a:xfrm>
            <a:off x="4498218" y="0"/>
            <a:ext cx="4990789" cy="6858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772EE7-39AE-6B5E-EC50-7E7F67131714}"/>
              </a:ext>
            </a:extLst>
          </p:cNvPr>
          <p:cNvSpPr/>
          <p:nvPr userDrawn="1"/>
        </p:nvSpPr>
        <p:spPr>
          <a:xfrm>
            <a:off x="3348014" y="0"/>
            <a:ext cx="46045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57175" y="2864607"/>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540070544"/>
      </p:ext>
    </p:extLst>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solidFill>
                  <a:schemeClr val="tx1"/>
                </a:solidFill>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6"/>
            <a:ext cx="9310679" cy="0"/>
          </a:xfrm>
          <a:prstGeom prst="line">
            <a:avLst/>
          </a:prstGeom>
          <a:ln w="19050">
            <a:solidFill>
              <a:srgbClr val="EB0083"/>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70" cy="403610"/>
          </a:xfrm>
          <a:prstGeom prst="rect">
            <a:avLst/>
          </a:prstGeom>
        </p:spPr>
        <p:txBody>
          <a:bodyPr/>
          <a:lstStyle>
            <a:lvl1pPr marL="0" indent="0">
              <a:buNone/>
              <a:defRPr sz="1866" b="1">
                <a:solidFill>
                  <a:srgbClr val="EB0083"/>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29990496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0889"/>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pPr defTabSz="457179" rtl="0"/>
            <a:fld id="{3200D908-C2D6-084A-9C6A-44EB3DC58219}" type="slidenum">
              <a:rPr lang="ja-JP" altLang="en-US" kern="1200" smtClean="0">
                <a:solidFill>
                  <a:srgbClr val="E7E6E6">
                    <a:lumMod val="75000"/>
                  </a:srgbClr>
                </a:solidFill>
                <a:cs typeface="+mn-cs"/>
              </a:rPr>
              <a:pPr defTabSz="457179" rtl="0"/>
              <a:t>‹#›</a:t>
            </a:fld>
            <a:endParaRPr lang="ja-JP" altLang="en-US" kern="1200">
              <a:solidFill>
                <a:srgbClr val="E7E6E6">
                  <a:lumMod val="75000"/>
                </a:srgbClr>
              </a:solidFill>
              <a:cs typeface="+mn-cs"/>
            </a:endParaRPr>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0"/>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50"/>
            <a:ext cx="1955800" cy="704195"/>
          </a:xfrm>
          <a:prstGeom prst="rect">
            <a:avLst/>
          </a:prstGeom>
        </p:spPr>
      </p:pic>
    </p:spTree>
    <p:extLst>
      <p:ext uri="{BB962C8B-B14F-4D97-AF65-F5344CB8AC3E}">
        <p14:creationId xmlns:p14="http://schemas.microsoft.com/office/powerpoint/2010/main" val="15516007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76235" y="6554912"/>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335361" y="944723"/>
            <a:ext cx="11521280" cy="780209"/>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659396" y="1362811"/>
            <a:ext cx="10934310" cy="78020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698664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98753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10073746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189535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223634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39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2" name="テキスト プレースホルダー 4">
            <a:extLst>
              <a:ext uri="{FF2B5EF4-FFF2-40B4-BE49-F238E27FC236}">
                <a16:creationId xmlns:a16="http://schemas.microsoft.com/office/drawing/2014/main" id="{A58D85D4-5AF5-18D4-3710-3C633EC01B6D}"/>
              </a:ext>
            </a:extLst>
          </p:cNvPr>
          <p:cNvSpPr>
            <a:spLocks noGrp="1"/>
          </p:cNvSpPr>
          <p:nvPr>
            <p:ph type="body" sz="quarter" idx="19" hasCustomPrompt="1"/>
          </p:nvPr>
        </p:nvSpPr>
        <p:spPr>
          <a:xfrm>
            <a:off x="335361" y="944723"/>
            <a:ext cx="11521280" cy="762347"/>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751C6E1D-1D68-E95D-2158-449726ED5DD8}"/>
              </a:ext>
            </a:extLst>
          </p:cNvPr>
          <p:cNvSpPr>
            <a:spLocks noGrp="1"/>
          </p:cNvSpPr>
          <p:nvPr>
            <p:ph type="body" sz="quarter" idx="20" hasCustomPrompt="1"/>
          </p:nvPr>
        </p:nvSpPr>
        <p:spPr>
          <a:xfrm>
            <a:off x="659396" y="1362811"/>
            <a:ext cx="10934310" cy="528181"/>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35519093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6"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6"/>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 name="テキスト プレースホルダー 4">
            <a:extLst>
              <a:ext uri="{FF2B5EF4-FFF2-40B4-BE49-F238E27FC236}">
                <a16:creationId xmlns:a16="http://schemas.microsoft.com/office/drawing/2014/main" id="{C23A7CF7-B726-951F-F3A4-74505AE59973}"/>
              </a:ext>
            </a:extLst>
          </p:cNvPr>
          <p:cNvSpPr>
            <a:spLocks noGrp="1"/>
          </p:cNvSpPr>
          <p:nvPr>
            <p:ph type="body" sz="quarter" idx="19" hasCustomPrompt="1"/>
          </p:nvPr>
        </p:nvSpPr>
        <p:spPr>
          <a:xfrm>
            <a:off x="335361" y="944723"/>
            <a:ext cx="11521280" cy="735723"/>
          </a:xfrm>
          <a:prstGeom prst="rect">
            <a:avLst/>
          </a:prstGeom>
        </p:spPr>
        <p:txBody>
          <a:bodyPr>
            <a:normAutofit/>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330076A5-B2FD-A845-688F-E0BE7F22B9F2}"/>
              </a:ext>
            </a:extLst>
          </p:cNvPr>
          <p:cNvSpPr>
            <a:spLocks noGrp="1"/>
          </p:cNvSpPr>
          <p:nvPr>
            <p:ph type="body" sz="quarter" idx="20" hasCustomPrompt="1"/>
          </p:nvPr>
        </p:nvSpPr>
        <p:spPr>
          <a:xfrm>
            <a:off x="659396" y="1362811"/>
            <a:ext cx="10934310" cy="507069"/>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81384906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09" y="5451467"/>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3"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28105369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6" y="5451467"/>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hasCustomPrompt="1"/>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r>
              <a:rPr lang="ja-JP" altLang="en-US"/>
              <a:t>マスタータイトルの書式設定タイトル</a:t>
            </a:r>
            <a:r>
              <a:rPr lang="en-US" altLang="ja-JP"/>
              <a:t>25</a:t>
            </a:r>
            <a:r>
              <a:rPr lang="ja-JP" altLang="en-US"/>
              <a:t>文字以内</a:t>
            </a:r>
            <a:endParaRPr/>
          </a:p>
        </p:txBody>
      </p:sp>
      <p:pic>
        <p:nvPicPr>
          <p:cNvPr id="49" name="Google Shape;49;p8"/>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50" name="Google Shape;50;p8"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3" y="5451467"/>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4"/>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89"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8700909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79" rtl="0"/>
            <a:fld id="{C764DE79-268F-4C1A-8933-263129D2AF90}" type="datetimeFigureOut">
              <a:rPr lang="en-US" kern="1200" smtClean="0">
                <a:solidFill>
                  <a:prstClr val="black">
                    <a:tint val="75000"/>
                  </a:prstClr>
                </a:solidFill>
                <a:latin typeface="Calibri" panose="020F0502020204030204"/>
                <a:ea typeface="+mn-ea"/>
                <a:cs typeface="+mn-cs"/>
              </a:rPr>
              <a:pPr defTabSz="457179" rtl="0"/>
              <a:t>3/26/2025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79"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79" rtl="0"/>
            <a:fld id="{3200D908-C2D6-084A-9C6A-44EB3DC58219}" type="slidenum">
              <a:rPr lang="ja-JP" altLang="en-US" kern="1200" smtClean="0">
                <a:solidFill>
                  <a:prstClr val="black">
                    <a:tint val="75000"/>
                  </a:prstClr>
                </a:solidFill>
                <a:latin typeface="Calibri" panose="020F0502020204030204"/>
                <a:ea typeface="游ゴシック" panose="020B0400000000000000" pitchFamily="50" charset="-128"/>
                <a:cs typeface="+mn-cs"/>
              </a:rPr>
              <a:pPr defTabSz="457179" rtl="0"/>
              <a:t>‹#›</a:t>
            </a:fld>
            <a:endParaRPr lang="ja-JP" altLang="en-US" kern="1200">
              <a:solidFill>
                <a:prstClr val="black">
                  <a:tint val="75000"/>
                </a:prstClr>
              </a:solidFill>
              <a:latin typeface="Calibri" panose="020F0502020204030204"/>
              <a:ea typeface="游ゴシック" panose="020B0400000000000000" pitchFamily="50" charset="-128"/>
              <a:cs typeface="+mn-cs"/>
            </a:endParaRPr>
          </a:p>
        </p:txBody>
      </p:sp>
      <p:sp>
        <p:nvSpPr>
          <p:cNvPr id="7" name="フッター プレースホルダー 4">
            <a:extLst>
              <a:ext uri="{FF2B5EF4-FFF2-40B4-BE49-F238E27FC236}">
                <a16:creationId xmlns:a16="http://schemas.microsoft.com/office/drawing/2014/main" id="{49EEE3C3-B5F5-C452-603F-24911301575E}"/>
              </a:ext>
            </a:extLst>
          </p:cNvPr>
          <p:cNvSpPr txBox="1">
            <a:spLocks/>
          </p:cNvSpPr>
          <p:nvPr userDrawn="1"/>
        </p:nvSpPr>
        <p:spPr>
          <a:xfrm>
            <a:off x="82550" y="6679264"/>
            <a:ext cx="3092451" cy="151135"/>
          </a:xfrm>
          <a:prstGeom prst="rect">
            <a:avLst/>
          </a:prstGeom>
        </p:spPr>
        <p:txBody>
          <a:bodyPr vert="horz" lIns="91434" tIns="45717" rIns="91434" bIns="45717"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rPr>
              <a:t>Copyright ©The Asahi Shimbun Company. All rights reserved.</a:t>
            </a:r>
            <a:endParaRPr kumimoji="1" lang="ja-JP" altLang="en-US" sz="800" b="0" i="0" u="none" strike="noStrike" kern="1200" cap="none" spc="0" normalizeH="0" baseline="0" noProof="0">
              <a:ln>
                <a:noFill/>
              </a:ln>
              <a:solidFill>
                <a:srgbClr val="E7E6E6">
                  <a:lumMod val="75000"/>
                </a:srgb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0672689"/>
      </p:ext>
    </p:extLst>
  </p:cSld>
  <p:clrMap bg1="lt1" tx1="dk1" bg2="lt2" tx2="dk2" accent1="accent1" accent2="accent2" accent3="accent3" accent4="accent4" accent5="accent5" accent6="accent6" hlink="hlink" folHlink="folHlink"/>
  <p:sldLayoutIdLst>
    <p:sldLayoutId id="2147483759" r:id="rId1"/>
    <p:sldLayoutId id="2147483788" r:id="rId2"/>
    <p:sldLayoutId id="2147483760"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3.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8.png"/><Relationship Id="rId7" Type="http://schemas.openxmlformats.org/officeDocument/2006/relationships/image" Target="../media/image30.png"/><Relationship Id="rId2" Type="http://schemas.openxmlformats.org/officeDocument/2006/relationships/image" Target="../media/image37.emf"/><Relationship Id="rId1" Type="http://schemas.openxmlformats.org/officeDocument/2006/relationships/slideLayout" Target="../slideLayouts/slideLayout3.xml"/><Relationship Id="rId6" Type="http://schemas.openxmlformats.org/officeDocument/2006/relationships/image" Target="../media/image40.png"/><Relationship Id="rId5" Type="http://schemas.microsoft.com/office/2007/relationships/hdphoto" Target="../media/hdphoto7.wdp"/><Relationship Id="rId4" Type="http://schemas.openxmlformats.org/officeDocument/2006/relationships/image" Target="../media/image3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microsoft.com/office/2007/relationships/hdphoto" Target="../media/hdphoto8.wdp"/><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3.png"/><Relationship Id="rId5" Type="http://schemas.microsoft.com/office/2007/relationships/hdphoto" Target="../media/hdphoto1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hyperlink" Target="https://www.asahi.com/ads/guide/flow/" TargetMode="External"/><Relationship Id="rId1" Type="http://schemas.openxmlformats.org/officeDocument/2006/relationships/slideLayout" Target="../slideLayouts/slideLayout3.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05803CD-64F2-43D0-FF08-1EE3B8A78FB1}"/>
              </a:ext>
            </a:extLst>
          </p:cNvPr>
          <p:cNvSpPr>
            <a:spLocks noGrp="1"/>
          </p:cNvSpPr>
          <p:nvPr>
            <p:ph type="ctrTitle"/>
          </p:nvPr>
        </p:nvSpPr>
        <p:spPr/>
        <p:txBody>
          <a:bodyPr>
            <a:normAutofit/>
          </a:bodyPr>
          <a:lstStyle/>
          <a:p>
            <a:r>
              <a:rPr lang="ja-JP" altLang="en-US" sz="3600" dirty="0"/>
              <a:t>広告配信メニュー</a:t>
            </a:r>
          </a:p>
        </p:txBody>
      </p:sp>
    </p:spTree>
    <p:extLst>
      <p:ext uri="{BB962C8B-B14F-4D97-AF65-F5344CB8AC3E}">
        <p14:creationId xmlns:p14="http://schemas.microsoft.com/office/powerpoint/2010/main" val="101769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F6C0F952-4864-7058-CFD5-DBEE4F03B26A}"/>
              </a:ext>
            </a:extLst>
          </p:cNvPr>
          <p:cNvSpPr/>
          <p:nvPr/>
        </p:nvSpPr>
        <p:spPr>
          <a:xfrm>
            <a:off x="789876" y="4296136"/>
            <a:ext cx="4367317" cy="216981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10</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a:xfrm>
            <a:off x="533791" y="243041"/>
            <a:ext cx="9105261" cy="425395"/>
          </a:xfrm>
        </p:spPr>
        <p:txBody>
          <a:bodyPr/>
          <a:lstStyle/>
          <a:p>
            <a:r>
              <a:rPr lang="en-US" altLang="ja-JP"/>
              <a:t>SP.</a:t>
            </a:r>
            <a:r>
              <a:rPr lang="ja-JP" altLang="en-US"/>
              <a:t> フローティング動画</a:t>
            </a:r>
          </a:p>
        </p:txBody>
      </p:sp>
      <p:sp>
        <p:nvSpPr>
          <p:cNvPr id="18" name="正方形/長方形 17">
            <a:extLst>
              <a:ext uri="{FF2B5EF4-FFF2-40B4-BE49-F238E27FC236}">
                <a16:creationId xmlns:a16="http://schemas.microsoft.com/office/drawing/2014/main" id="{3E57E8B7-4C81-FBD5-D22F-B27039427BB9}"/>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0" name="正方形/長方形 19">
            <a:extLst>
              <a:ext uri="{FF2B5EF4-FFF2-40B4-BE49-F238E27FC236}">
                <a16:creationId xmlns:a16="http://schemas.microsoft.com/office/drawing/2014/main" id="{8E998096-12B1-7192-6716-8170D4824B67}"/>
              </a:ext>
            </a:extLst>
          </p:cNvPr>
          <p:cNvSpPr/>
          <p:nvPr/>
        </p:nvSpPr>
        <p:spPr>
          <a:xfrm>
            <a:off x="853627" y="994853"/>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D77A80D4-8B38-EDE0-B56F-7256EF0D31FB}"/>
              </a:ext>
            </a:extLst>
          </p:cNvPr>
          <p:cNvSpPr txBox="1"/>
          <p:nvPr/>
        </p:nvSpPr>
        <p:spPr>
          <a:xfrm>
            <a:off x="5570045" y="1061060"/>
            <a:ext cx="250260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フローティング動画</a:t>
            </a:r>
          </a:p>
        </p:txBody>
      </p:sp>
      <p:cxnSp>
        <p:nvCxnSpPr>
          <p:cNvPr id="23" name="直線コネクタ 22">
            <a:extLst>
              <a:ext uri="{FF2B5EF4-FFF2-40B4-BE49-F238E27FC236}">
                <a16:creationId xmlns:a16="http://schemas.microsoft.com/office/drawing/2014/main" id="{F1D50372-30AF-87CF-AF9C-2BF6868CD272}"/>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8284652B-2A0D-7193-DCF7-2245FE16E2F2}"/>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62F0CA76-2909-3163-D627-E373EC0B4B85}"/>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B49F1B0-04FD-8692-4E61-2BBA19EF0239}"/>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8F9B7E4B-8BAB-8F12-F36E-7BE5553C3B05}"/>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8" name="テキスト プレースホルダー 1">
            <a:extLst>
              <a:ext uri="{FF2B5EF4-FFF2-40B4-BE49-F238E27FC236}">
                <a16:creationId xmlns:a16="http://schemas.microsoft.com/office/drawing/2014/main" id="{5637159D-DC4D-35FA-536B-90B19107C8E8}"/>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スマホサイトにて、ヘッダー直下に掲出される動画広告枠です。スクロールに追従するフローティング仕様となっており、高い完全再生率を期待できます。</a:t>
            </a:r>
          </a:p>
        </p:txBody>
      </p:sp>
      <p:graphicFrame>
        <p:nvGraphicFramePr>
          <p:cNvPr id="29" name="表 28">
            <a:extLst>
              <a:ext uri="{FF2B5EF4-FFF2-40B4-BE49-F238E27FC236}">
                <a16:creationId xmlns:a16="http://schemas.microsoft.com/office/drawing/2014/main" id="{13401311-8B6A-2C39-9125-19FC3F8EF98B}"/>
              </a:ext>
            </a:extLst>
          </p:cNvPr>
          <p:cNvGraphicFramePr>
            <a:graphicFrameLocks/>
          </p:cNvGraphicFramePr>
          <p:nvPr/>
        </p:nvGraphicFramePr>
        <p:xfrm>
          <a:off x="5650249" y="2141016"/>
          <a:ext cx="5934387" cy="3534448"/>
        </p:xfrm>
        <a:graphic>
          <a:graphicData uri="http://schemas.openxmlformats.org/drawingml/2006/table">
            <a:tbl>
              <a:tblPr firstRow="1" bandRow="1">
                <a:tableStyleId>{5940675A-B579-460E-94D1-54222C63F5DA}</a:tableStyleId>
              </a:tblPr>
              <a:tblGrid>
                <a:gridCol w="1397408">
                  <a:extLst>
                    <a:ext uri="{9D8B030D-6E8A-4147-A177-3AD203B41FA5}">
                      <a16:colId xmlns:a16="http://schemas.microsoft.com/office/drawing/2014/main" val="3635281353"/>
                    </a:ext>
                  </a:extLst>
                </a:gridCol>
                <a:gridCol w="1231351">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410808">
                  <a:extLst>
                    <a:ext uri="{9D8B030D-6E8A-4147-A177-3AD203B41FA5}">
                      <a16:colId xmlns:a16="http://schemas.microsoft.com/office/drawing/2014/main" val="1985968354"/>
                    </a:ext>
                  </a:extLst>
                </a:gridCol>
                <a:gridCol w="1490612">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MP4</a:t>
                      </a:r>
                      <a:r>
                        <a:rPr kumimoji="1" lang="ja-JP" altLang="en-US" sz="1000" b="1" spc="80" baseline="0">
                          <a:latin typeface="游ゴシック"/>
                          <a:ea typeface="游ゴシック"/>
                        </a:rPr>
                        <a:t>推奨</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r>
                        <a:rPr kumimoji="1" lang="ja-JP" altLang="en-US" sz="1000" b="1" spc="80" baseline="0">
                          <a:latin typeface="游ゴシック"/>
                          <a:ea typeface="游ゴシック"/>
                        </a:rPr>
                        <a:t>　</a:t>
                      </a:r>
                      <a:r>
                        <a:rPr kumimoji="1" lang="en-US" altLang="ja-JP" sz="1000" b="1" spc="80" baseline="0">
                          <a:latin typeface="游ゴシック"/>
                          <a:ea typeface="游ゴシック"/>
                        </a:rPr>
                        <a:t>1920×1080pix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ローテーション</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40MB</a:t>
                      </a:r>
                      <a:r>
                        <a:rPr kumimoji="1" lang="ja-JP" altLang="en-US" sz="1000" b="1" spc="80" baseline="0">
                          <a:latin typeface="游ゴシック"/>
                          <a:ea typeface="游ゴシック"/>
                        </a:rPr>
                        <a:t>以内</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15</a:t>
                      </a:r>
                      <a:r>
                        <a:rPr kumimoji="1" lang="ja-JP" altLang="en-US" sz="1000" b="1" spc="80" baseline="0">
                          <a:latin typeface="游ゴシック"/>
                          <a:ea typeface="游ゴシック"/>
                        </a:rPr>
                        <a:t>秒以下推奨</a:t>
                      </a:r>
                      <a:endParaRPr kumimoji="1" lang="en-US" altLang="ja-JP" sz="1000" b="1" spc="80" baseline="0">
                        <a:latin typeface="游ゴシック"/>
                        <a:ea typeface="游ゴシック"/>
                      </a:endParaRPr>
                    </a:p>
                    <a:p>
                      <a:r>
                        <a:rPr kumimoji="1" lang="ja-JP" altLang="en-US" sz="900" b="1" spc="80" baseline="0">
                          <a:latin typeface="游ゴシック"/>
                          <a:ea typeface="游ゴシック"/>
                        </a:rPr>
                        <a:t>（</a:t>
                      </a:r>
                      <a:r>
                        <a:rPr kumimoji="1" lang="en-US" altLang="ja-JP" sz="900" b="1" spc="80" baseline="0">
                          <a:latin typeface="游ゴシック"/>
                          <a:ea typeface="游ゴシック"/>
                        </a:rPr>
                        <a:t>60</a:t>
                      </a:r>
                      <a:r>
                        <a:rPr kumimoji="1" lang="ja-JP" altLang="en-US" sz="900" b="1" spc="80" baseline="0">
                          <a:latin typeface="游ゴシック"/>
                          <a:ea typeface="游ゴシック"/>
                        </a:rPr>
                        <a:t>秒まで）</a:t>
                      </a:r>
                      <a:endParaRPr kumimoji="1" lang="ja-JP" altLang="en-US" sz="1000" b="1" spc="80" baseline="0">
                        <a:latin typeface="游ゴシック"/>
                        <a:ea typeface="游ゴシック"/>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12営業日前</a:t>
                      </a:r>
                      <a:endParaRPr lang="ja-JP" altLang="en-US"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a:latin typeface="游ゴシック"/>
                          <a:ea typeface="游ゴシック"/>
                        </a:rPr>
                        <a:t>10営業日前</a:t>
                      </a:r>
                      <a:endParaRPr kumimoji="1" lang="ja-JP"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007202240"/>
                  </a:ext>
                </a:extLst>
              </a:tr>
            </a:tbl>
          </a:graphicData>
        </a:graphic>
      </p:graphicFrame>
      <p:sp>
        <p:nvSpPr>
          <p:cNvPr id="92" name="テキスト ボックス 91">
            <a:extLst>
              <a:ext uri="{FF2B5EF4-FFF2-40B4-BE49-F238E27FC236}">
                <a16:creationId xmlns:a16="http://schemas.microsoft.com/office/drawing/2014/main" id="{C7A799C9-6B3B-9994-F17E-F0CD3925D7BD}"/>
              </a:ext>
            </a:extLst>
          </p:cNvPr>
          <p:cNvSpPr txBox="1"/>
          <p:nvPr/>
        </p:nvSpPr>
        <p:spPr>
          <a:xfrm>
            <a:off x="897031" y="4379023"/>
            <a:ext cx="4283247" cy="920252"/>
          </a:xfrm>
          <a:prstGeom prst="rect">
            <a:avLst/>
          </a:prstGeom>
          <a:noFill/>
        </p:spPr>
        <p:txBody>
          <a:bodyPr wrap="square" lIns="0" tIns="0" rIns="0" bIns="0" rtlCol="0">
            <a:spAutoFit/>
          </a:bodyPr>
          <a:lstStyle/>
          <a:p>
            <a:pPr marL="171442" indent="-171442" algn="just" defTabSz="914358" rtl="0">
              <a:lnSpc>
                <a:spcPct val="150000"/>
              </a:lnSpc>
              <a:buClr>
                <a:srgbClr val="F5296C"/>
              </a:buClr>
              <a:buFont typeface="Wingdings" panose="05000000000000000000" pitchFamily="2" charset="2"/>
              <a:buChar char="n"/>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メイリオ" pitchFamily="50" charset="-128"/>
              </a:rPr>
              <a:t>再生終了後に表示する静止画</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・サイズ／容量：</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640×360pix</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244×137pix</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・ファイル形式：</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推奨</a:t>
            </a:r>
            <a:endPar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　</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希望カットの秒数指定で動画内の</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1</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カットを流用可能です</a:t>
            </a:r>
          </a:p>
          <a:p>
            <a:pPr marL="171442" indent="-171442" algn="just" defTabSz="914358" rtl="0">
              <a:buClr>
                <a:srgbClr val="B90000"/>
              </a:buClr>
              <a:buFont typeface="Wingdings" panose="05000000000000000000" pitchFamily="2" charset="2"/>
              <a:buChar char="n"/>
              <a:defRPr/>
            </a:pPr>
            <a:endPar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endParaRPr>
          </a:p>
        </p:txBody>
      </p:sp>
      <p:sp>
        <p:nvSpPr>
          <p:cNvPr id="93" name="テキスト ボックス 92">
            <a:extLst>
              <a:ext uri="{FF2B5EF4-FFF2-40B4-BE49-F238E27FC236}">
                <a16:creationId xmlns:a16="http://schemas.microsoft.com/office/drawing/2014/main" id="{D800921C-CA5F-076E-409B-12A93AFD9890}"/>
              </a:ext>
            </a:extLst>
          </p:cNvPr>
          <p:cNvSpPr txBox="1"/>
          <p:nvPr/>
        </p:nvSpPr>
        <p:spPr>
          <a:xfrm>
            <a:off x="904335" y="5261495"/>
            <a:ext cx="4283247" cy="1069524"/>
          </a:xfrm>
          <a:prstGeom prst="rect">
            <a:avLst/>
          </a:prstGeom>
          <a:noFill/>
        </p:spPr>
        <p:txBody>
          <a:bodyPr wrap="square" lIns="0" tIns="0" rIns="0" bIns="0" rtlCol="0">
            <a:spAutoFit/>
          </a:bodyPr>
          <a:lstStyle/>
          <a:p>
            <a:pPr marL="171442" indent="-171442" algn="just" defTabSz="914358" rtl="0">
              <a:lnSpc>
                <a:spcPct val="150000"/>
              </a:lnSpc>
              <a:buClr>
                <a:srgbClr val="F5296C"/>
              </a:buClr>
              <a:buFont typeface="Wingdings" panose="05000000000000000000" pitchFamily="2" charset="2"/>
              <a:buChar char="n"/>
              <a:defRPr/>
            </a:pPr>
            <a:r>
              <a:rPr kumimoji="1" lang="ja-JP" altLang="en-US" sz="1400" b="1" kern="1200">
                <a:solidFill>
                  <a:prstClr val="black"/>
                </a:solidFill>
                <a:latin typeface="游ゴシック" panose="020B0400000000000000" pitchFamily="50" charset="-128"/>
                <a:ea typeface="游ゴシック" panose="020B0400000000000000" pitchFamily="50" charset="-128"/>
                <a:cs typeface="メイリオ" pitchFamily="50" charset="-128"/>
              </a:rPr>
              <a:t>プレーヤー下部帯の静止画</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・サイズ／容量：</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640×26pix</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100kb</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まで　</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表示サイズ：</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320×13pix</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・ファイル形式：</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jpg</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推奨</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　</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左側に</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ad</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表記が入るため必ず左側</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40px</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以上のスペースを空けて下さい</a:t>
            </a:r>
          </a:p>
          <a:p>
            <a:pPr algn="just" defTabSz="914358" rtl="0">
              <a:defRPr/>
            </a:pP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　</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画像ではなくテキスト（全角</a:t>
            </a:r>
            <a:r>
              <a:rPr kumimoji="1" lang="en-US" altLang="ja-JP" sz="970" kern="1200">
                <a:solidFill>
                  <a:prstClr val="black"/>
                </a:solidFill>
                <a:latin typeface="游ゴシック" panose="020B0400000000000000" pitchFamily="50" charset="-128"/>
                <a:ea typeface="游ゴシック" panose="020B0400000000000000" pitchFamily="50" charset="-128"/>
                <a:cs typeface="メイリオ" pitchFamily="50" charset="-128"/>
              </a:rPr>
              <a:t>30</a:t>
            </a:r>
            <a:r>
              <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文字以内）での表示も可能です</a:t>
            </a:r>
          </a:p>
          <a:p>
            <a:pPr marL="171442" indent="-171442" algn="just" defTabSz="914358" rtl="0">
              <a:buClr>
                <a:srgbClr val="B90000"/>
              </a:buClr>
              <a:buFont typeface="Wingdings" panose="05000000000000000000" pitchFamily="2" charset="2"/>
              <a:buChar char="n"/>
              <a:defRPr/>
            </a:pPr>
            <a:endParaRPr kumimoji="1" lang="ja-JP" altLang="en-US" sz="970" kern="1200">
              <a:solidFill>
                <a:prstClr val="black"/>
              </a:solidFill>
              <a:latin typeface="游ゴシック" panose="020B0400000000000000" pitchFamily="50" charset="-128"/>
              <a:ea typeface="游ゴシック" panose="020B0400000000000000" pitchFamily="50" charset="-128"/>
              <a:cs typeface="メイリオ" pitchFamily="50" charset="-128"/>
            </a:endParaRPr>
          </a:p>
        </p:txBody>
      </p:sp>
      <p:sp>
        <p:nvSpPr>
          <p:cNvPr id="95" name="テキスト ボックス 94">
            <a:extLst>
              <a:ext uri="{FF2B5EF4-FFF2-40B4-BE49-F238E27FC236}">
                <a16:creationId xmlns:a16="http://schemas.microsoft.com/office/drawing/2014/main" id="{1CB0702B-423F-E0BF-CEC6-19DD13A84C22}"/>
              </a:ext>
            </a:extLst>
          </p:cNvPr>
          <p:cNvSpPr txBox="1"/>
          <p:nvPr/>
        </p:nvSpPr>
        <p:spPr>
          <a:xfrm>
            <a:off x="5588380" y="4583979"/>
            <a:ext cx="2812831" cy="1693028"/>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」、音声圧縮コーデックは「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以上でも対応できますが、配信環境によっては動画がスムーズに流れない可能性があります。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12</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24fps</a:t>
            </a:r>
            <a:endParaRPr kumimoji="1" lang="ja-JP" altLang="en-US"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a:p>
            <a:pPr marL="171442" indent="-171442" algn="l" defTabSz="914358" rtl="0">
              <a:lnSpc>
                <a:spcPct val="150000"/>
              </a:lnSpc>
              <a:buFont typeface="Arial" panose="020B0604020202020204" pitchFamily="34" charset="0"/>
              <a:buChar char="•"/>
              <a:defRPr/>
            </a:pPr>
            <a:endParaRPr kumimoji="1" lang="ja-JP" altLang="en-US" sz="700" kern="1200">
              <a:solidFill>
                <a:srgbClr val="787871"/>
              </a:solidFill>
              <a:latin typeface="游ゴシック" panose="020B0400000000000000" pitchFamily="50" charset="-128"/>
              <a:ea typeface="游ゴシック" panose="020B0400000000000000" pitchFamily="50" charset="-128"/>
              <a:cs typeface="+mn-cs"/>
            </a:endParaRPr>
          </a:p>
        </p:txBody>
      </p:sp>
      <p:sp>
        <p:nvSpPr>
          <p:cNvPr id="2" name="テキスト プレースホルダー 1">
            <a:extLst>
              <a:ext uri="{FF2B5EF4-FFF2-40B4-BE49-F238E27FC236}">
                <a16:creationId xmlns:a16="http://schemas.microsoft.com/office/drawing/2014/main" id="{987D739D-0758-DDED-A2AA-E536833335D5}"/>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3" name="正方形/長方形 2">
            <a:extLst>
              <a:ext uri="{FF2B5EF4-FFF2-40B4-BE49-F238E27FC236}">
                <a16:creationId xmlns:a16="http://schemas.microsoft.com/office/drawing/2014/main" id="{492E238D-DD35-362D-EC16-69B22DC202AC}"/>
              </a:ext>
            </a:extLst>
          </p:cNvPr>
          <p:cNvSpPr/>
          <p:nvPr/>
        </p:nvSpPr>
        <p:spPr>
          <a:xfrm>
            <a:off x="789876" y="951353"/>
            <a:ext cx="2035984" cy="3120884"/>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D951FF3-6A29-C34A-F37D-6C6F067A1B20}"/>
              </a:ext>
            </a:extLst>
          </p:cNvPr>
          <p:cNvSpPr txBox="1"/>
          <p:nvPr/>
        </p:nvSpPr>
        <p:spPr>
          <a:xfrm>
            <a:off x="773754" y="68882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6" name="テキスト ボックス 5">
            <a:extLst>
              <a:ext uri="{FF2B5EF4-FFF2-40B4-BE49-F238E27FC236}">
                <a16:creationId xmlns:a16="http://schemas.microsoft.com/office/drawing/2014/main" id="{45E64F9D-4D57-D0B7-83C7-4CC34F516B12}"/>
              </a:ext>
            </a:extLst>
          </p:cNvPr>
          <p:cNvSpPr txBox="1"/>
          <p:nvPr/>
        </p:nvSpPr>
        <p:spPr>
          <a:xfrm>
            <a:off x="3088238" y="68882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終了後</a:t>
            </a:r>
          </a:p>
        </p:txBody>
      </p:sp>
      <p:sp>
        <p:nvSpPr>
          <p:cNvPr id="7" name="正方形/長方形 6">
            <a:extLst>
              <a:ext uri="{FF2B5EF4-FFF2-40B4-BE49-F238E27FC236}">
                <a16:creationId xmlns:a16="http://schemas.microsoft.com/office/drawing/2014/main" id="{E7A1FAFA-AD91-E4C9-7992-18FB9B3F73BB}"/>
              </a:ext>
            </a:extLst>
          </p:cNvPr>
          <p:cNvSpPr/>
          <p:nvPr/>
        </p:nvSpPr>
        <p:spPr>
          <a:xfrm>
            <a:off x="3121209" y="951353"/>
            <a:ext cx="2035984" cy="3120884"/>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594AB747-E757-9C84-9B0B-7E74FCE9D0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2876" y="1691373"/>
            <a:ext cx="122090" cy="110699"/>
          </a:xfrm>
          <a:prstGeom prst="rect">
            <a:avLst/>
          </a:prstGeom>
        </p:spPr>
      </p:pic>
      <p:grpSp>
        <p:nvGrpSpPr>
          <p:cNvPr id="10" name="グループ化 9">
            <a:extLst>
              <a:ext uri="{FF2B5EF4-FFF2-40B4-BE49-F238E27FC236}">
                <a16:creationId xmlns:a16="http://schemas.microsoft.com/office/drawing/2014/main" id="{6C21C64A-B6CE-D8F4-6244-D23AE260473F}"/>
              </a:ext>
            </a:extLst>
          </p:cNvPr>
          <p:cNvGrpSpPr/>
          <p:nvPr/>
        </p:nvGrpSpPr>
        <p:grpSpPr>
          <a:xfrm>
            <a:off x="3326557" y="1907382"/>
            <a:ext cx="106442" cy="143990"/>
            <a:chOff x="2331876" y="2924110"/>
            <a:chExt cx="106449" cy="144000"/>
          </a:xfrm>
        </p:grpSpPr>
        <p:sp>
          <p:nvSpPr>
            <p:cNvPr id="11" name="正方形/長方形 10">
              <a:extLst>
                <a:ext uri="{FF2B5EF4-FFF2-40B4-BE49-F238E27FC236}">
                  <a16:creationId xmlns:a16="http://schemas.microsoft.com/office/drawing/2014/main" id="{DE31905E-2DFA-694C-A9EC-DA0DB7103053}"/>
                </a:ext>
              </a:extLst>
            </p:cNvPr>
            <p:cNvSpPr/>
            <p:nvPr/>
          </p:nvSpPr>
          <p:spPr>
            <a:xfrm flipH="1">
              <a:off x="2331876" y="2960110"/>
              <a:ext cx="14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1C423DEF-A3A7-0908-0D61-2E18F2CF05EF}"/>
                </a:ext>
              </a:extLst>
            </p:cNvPr>
            <p:cNvSpPr/>
            <p:nvPr/>
          </p:nvSpPr>
          <p:spPr>
            <a:xfrm flipH="1">
              <a:off x="2362559" y="2996110"/>
              <a:ext cx="14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1501A8EE-AEC7-E2DF-7B41-C0756C409600}"/>
                </a:ext>
              </a:extLst>
            </p:cNvPr>
            <p:cNvSpPr/>
            <p:nvPr/>
          </p:nvSpPr>
          <p:spPr>
            <a:xfrm flipH="1">
              <a:off x="2393242" y="2978110"/>
              <a:ext cx="14400"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5E69C990-FE1D-7638-A114-859CD0939FB1}"/>
                </a:ext>
              </a:extLst>
            </p:cNvPr>
            <p:cNvSpPr/>
            <p:nvPr/>
          </p:nvSpPr>
          <p:spPr>
            <a:xfrm flipH="1">
              <a:off x="2423925" y="2924110"/>
              <a:ext cx="144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5" name="三角形 58">
            <a:extLst>
              <a:ext uri="{FF2B5EF4-FFF2-40B4-BE49-F238E27FC236}">
                <a16:creationId xmlns:a16="http://schemas.microsoft.com/office/drawing/2014/main" id="{9054D7E4-19FA-1D25-43DC-A1408FEDE227}"/>
              </a:ext>
            </a:extLst>
          </p:cNvPr>
          <p:cNvSpPr/>
          <p:nvPr/>
        </p:nvSpPr>
        <p:spPr>
          <a:xfrm rot="5400000">
            <a:off x="3964365" y="1784706"/>
            <a:ext cx="265627" cy="28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6" name="グループ化 15">
            <a:extLst>
              <a:ext uri="{FF2B5EF4-FFF2-40B4-BE49-F238E27FC236}">
                <a16:creationId xmlns:a16="http://schemas.microsoft.com/office/drawing/2014/main" id="{BEE0868D-5A22-2FF8-CE9B-D50C43A3CCED}"/>
              </a:ext>
            </a:extLst>
          </p:cNvPr>
          <p:cNvGrpSpPr/>
          <p:nvPr/>
        </p:nvGrpSpPr>
        <p:grpSpPr>
          <a:xfrm>
            <a:off x="3180050" y="1418303"/>
            <a:ext cx="1834654" cy="1105881"/>
            <a:chOff x="316234" y="2369998"/>
            <a:chExt cx="1782280" cy="993777"/>
          </a:xfrm>
        </p:grpSpPr>
        <p:sp>
          <p:nvSpPr>
            <p:cNvPr id="17" name="正方形/長方形 16">
              <a:extLst>
                <a:ext uri="{FF2B5EF4-FFF2-40B4-BE49-F238E27FC236}">
                  <a16:creationId xmlns:a16="http://schemas.microsoft.com/office/drawing/2014/main" id="{4B92CCAB-8C47-8532-BC31-AB3460B66632}"/>
                </a:ext>
              </a:extLst>
            </p:cNvPr>
            <p:cNvSpPr/>
            <p:nvPr/>
          </p:nvSpPr>
          <p:spPr>
            <a:xfrm>
              <a:off x="356114" y="2369998"/>
              <a:ext cx="1742400" cy="965876"/>
            </a:xfrm>
            <a:prstGeom prst="rect">
              <a:avLst/>
            </a:prstGeom>
            <a:solidFill>
              <a:schemeClr val="tx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7670CBB6-E7F2-4366-E142-CFE674A39295}"/>
                </a:ext>
              </a:extLst>
            </p:cNvPr>
            <p:cNvSpPr/>
            <p:nvPr/>
          </p:nvSpPr>
          <p:spPr>
            <a:xfrm>
              <a:off x="370253" y="3202988"/>
              <a:ext cx="1708759" cy="119032"/>
            </a:xfrm>
            <a:prstGeom prst="rect">
              <a:avLst/>
            </a:prstGeom>
            <a:pattFill prst="dkUpDiag">
              <a:fgClr>
                <a:schemeClr val="accent1">
                  <a:lumMod val="20000"/>
                  <a:lumOff val="8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a:solidFill>
                  <a:prstClr val="black"/>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900" b="1" kern="1200">
                  <a:solidFill>
                    <a:prstClr val="black"/>
                  </a:solidFill>
                  <a:latin typeface="游ゴシック" panose="020B0400000000000000" pitchFamily="50" charset="-128"/>
                  <a:ea typeface="游ゴシック" panose="020B0400000000000000" pitchFamily="50" charset="-128"/>
                </a:rPr>
                <a:t>下部帯バナー</a:t>
              </a:r>
              <a:endParaRPr kumimoji="1" lang="en-US" altLang="ja-JP" sz="900" b="1" kern="1200">
                <a:solidFill>
                  <a:prstClr val="black"/>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a:solidFill>
                  <a:prstClr val="black"/>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9B85F466-63B3-A0A7-929A-D1D6FD3E0453}"/>
                </a:ext>
              </a:extLst>
            </p:cNvPr>
            <p:cNvSpPr/>
            <p:nvPr/>
          </p:nvSpPr>
          <p:spPr>
            <a:xfrm>
              <a:off x="630529" y="2395792"/>
              <a:ext cx="1237168" cy="806260"/>
            </a:xfrm>
            <a:prstGeom prst="rect">
              <a:avLst/>
            </a:prstGeom>
            <a:solidFill>
              <a:srgbClr val="F529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pic>
          <p:nvPicPr>
            <p:cNvPr id="34" name="図 33">
              <a:extLst>
                <a:ext uri="{FF2B5EF4-FFF2-40B4-BE49-F238E27FC236}">
                  <a16:creationId xmlns:a16="http://schemas.microsoft.com/office/drawing/2014/main" id="{AB92551A-1D93-026D-EDEA-A084E1977D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507" y="2636239"/>
              <a:ext cx="122098" cy="110707"/>
            </a:xfrm>
            <a:prstGeom prst="rect">
              <a:avLst/>
            </a:prstGeom>
          </p:spPr>
        </p:pic>
        <p:grpSp>
          <p:nvGrpSpPr>
            <p:cNvPr id="35" name="グループ化 34">
              <a:extLst>
                <a:ext uri="{FF2B5EF4-FFF2-40B4-BE49-F238E27FC236}">
                  <a16:creationId xmlns:a16="http://schemas.microsoft.com/office/drawing/2014/main" id="{9AB827BE-A3F7-C574-C6C4-03498F2A638E}"/>
                </a:ext>
              </a:extLst>
            </p:cNvPr>
            <p:cNvGrpSpPr/>
            <p:nvPr/>
          </p:nvGrpSpPr>
          <p:grpSpPr>
            <a:xfrm>
              <a:off x="440188" y="2852264"/>
              <a:ext cx="106449" cy="144000"/>
              <a:chOff x="2331876" y="2924110"/>
              <a:chExt cx="106449" cy="144000"/>
            </a:xfrm>
          </p:grpSpPr>
          <p:sp>
            <p:nvSpPr>
              <p:cNvPr id="37" name="正方形/長方形 36">
                <a:extLst>
                  <a:ext uri="{FF2B5EF4-FFF2-40B4-BE49-F238E27FC236}">
                    <a16:creationId xmlns:a16="http://schemas.microsoft.com/office/drawing/2014/main" id="{38C7B67E-E110-CE37-561D-89860B4BDB0B}"/>
                  </a:ext>
                </a:extLst>
              </p:cNvPr>
              <p:cNvSpPr/>
              <p:nvPr/>
            </p:nvSpPr>
            <p:spPr>
              <a:xfrm flipH="1">
                <a:off x="2331876" y="2960110"/>
                <a:ext cx="14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82616EDB-EB05-4688-E475-5E36C9030105}"/>
                  </a:ext>
                </a:extLst>
              </p:cNvPr>
              <p:cNvSpPr/>
              <p:nvPr/>
            </p:nvSpPr>
            <p:spPr>
              <a:xfrm flipH="1">
                <a:off x="2362559" y="2996110"/>
                <a:ext cx="14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D5B65764-3201-E55F-AF7E-1208B7BCBFD5}"/>
                  </a:ext>
                </a:extLst>
              </p:cNvPr>
              <p:cNvSpPr/>
              <p:nvPr/>
            </p:nvSpPr>
            <p:spPr>
              <a:xfrm flipH="1">
                <a:off x="2393242" y="2978110"/>
                <a:ext cx="14400"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123C49A0-9098-BD68-8F1B-5729E617020D}"/>
                  </a:ext>
                </a:extLst>
              </p:cNvPr>
              <p:cNvSpPr/>
              <p:nvPr/>
            </p:nvSpPr>
            <p:spPr>
              <a:xfrm flipH="1">
                <a:off x="2423925" y="2924110"/>
                <a:ext cx="144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6" name="正方形/長方形 35">
              <a:extLst>
                <a:ext uri="{FF2B5EF4-FFF2-40B4-BE49-F238E27FC236}">
                  <a16:creationId xmlns:a16="http://schemas.microsoft.com/office/drawing/2014/main" id="{03CAC48D-F60A-4F56-B49E-F9A49E6C07A7}"/>
                </a:ext>
              </a:extLst>
            </p:cNvPr>
            <p:cNvSpPr/>
            <p:nvPr/>
          </p:nvSpPr>
          <p:spPr>
            <a:xfrm>
              <a:off x="316234" y="3170171"/>
              <a:ext cx="338073" cy="193604"/>
            </a:xfrm>
            <a:prstGeom prst="rect">
              <a:avLst/>
            </a:prstGeom>
          </p:spPr>
          <p:txBody>
            <a:bodyPr wrap="square">
              <a:spAutoFit/>
            </a:bodyPr>
            <a:lstStyle/>
            <a:p>
              <a:pPr algn="l" defTabSz="914358" rtl="0">
                <a:defRPr/>
              </a:pPr>
              <a:r>
                <a:rPr kumimoji="1" lang="en-US" altLang="ja-JP" sz="800" b="1" kern="1200">
                  <a:solidFill>
                    <a:prstClr val="black"/>
                  </a:solidFill>
                  <a:latin typeface="游ゴシック" panose="020B0400000000000000" pitchFamily="50" charset="-128"/>
                  <a:ea typeface="游ゴシック" panose="020B0400000000000000" pitchFamily="50" charset="-128"/>
                  <a:cs typeface="+mn-cs"/>
                </a:rPr>
                <a:t>ad</a:t>
              </a:r>
              <a:endParaRPr kumimoji="1" lang="ja-JP" altLang="en-US" sz="600" b="1" kern="1200">
                <a:solidFill>
                  <a:prstClr val="black"/>
                </a:solidFill>
                <a:latin typeface="游ゴシック" panose="020B0400000000000000" pitchFamily="50" charset="-128"/>
                <a:ea typeface="游ゴシック" panose="020B0400000000000000" pitchFamily="50" charset="-128"/>
                <a:cs typeface="+mn-cs"/>
              </a:endParaRPr>
            </a:p>
          </p:txBody>
        </p:sp>
      </p:grpSp>
      <p:sp>
        <p:nvSpPr>
          <p:cNvPr id="41" name="テキスト ボックス 40">
            <a:extLst>
              <a:ext uri="{FF2B5EF4-FFF2-40B4-BE49-F238E27FC236}">
                <a16:creationId xmlns:a16="http://schemas.microsoft.com/office/drawing/2014/main" id="{1077074F-446A-1962-DDB8-67F31A12F916}"/>
              </a:ext>
            </a:extLst>
          </p:cNvPr>
          <p:cNvSpPr txBox="1"/>
          <p:nvPr/>
        </p:nvSpPr>
        <p:spPr>
          <a:xfrm>
            <a:off x="3568752" y="1728916"/>
            <a:ext cx="1139306" cy="438582"/>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kern="1200" spc="300" dirty="0">
                <a:solidFill>
                  <a:prstClr val="white"/>
                </a:solidFill>
                <a:latin typeface="游ゴシック" panose="020B0400000000000000" pitchFamily="50" charset="-128"/>
                <a:ea typeface="游ゴシック" panose="020B0400000000000000" pitchFamily="50" charset="-128"/>
                <a:cs typeface="+mn-cs"/>
              </a:rPr>
              <a:t>終了後画像</a:t>
            </a:r>
            <a:endParaRPr kumimoji="1" lang="en-US" altLang="ja-JP" kern="1200" spc="300" dirty="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endParaRPr kumimoji="1" lang="ja-JP" altLang="en-US" sz="1050" kern="1200" spc="300" dirty="0">
              <a:solidFill>
                <a:prstClr val="white"/>
              </a:solidFill>
              <a:latin typeface="游ゴシック" panose="020B0400000000000000" pitchFamily="50" charset="-128"/>
              <a:ea typeface="游ゴシック" panose="020B0400000000000000" pitchFamily="50" charset="-128"/>
              <a:cs typeface="+mn-cs"/>
            </a:endParaRPr>
          </a:p>
        </p:txBody>
      </p:sp>
      <p:sp>
        <p:nvSpPr>
          <p:cNvPr id="42" name="三角形 58">
            <a:extLst>
              <a:ext uri="{FF2B5EF4-FFF2-40B4-BE49-F238E27FC236}">
                <a16:creationId xmlns:a16="http://schemas.microsoft.com/office/drawing/2014/main" id="{752B3382-A557-230C-C9E3-E4DC44AEA316}"/>
              </a:ext>
            </a:extLst>
          </p:cNvPr>
          <p:cNvSpPr/>
          <p:nvPr/>
        </p:nvSpPr>
        <p:spPr>
          <a:xfrm rot="5400000">
            <a:off x="1703337" y="1796790"/>
            <a:ext cx="265627" cy="28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43" name="グループ化 42">
            <a:extLst>
              <a:ext uri="{FF2B5EF4-FFF2-40B4-BE49-F238E27FC236}">
                <a16:creationId xmlns:a16="http://schemas.microsoft.com/office/drawing/2014/main" id="{620DC939-B691-8301-104B-9CA655618F37}"/>
              </a:ext>
            </a:extLst>
          </p:cNvPr>
          <p:cNvGrpSpPr/>
          <p:nvPr/>
        </p:nvGrpSpPr>
        <p:grpSpPr>
          <a:xfrm>
            <a:off x="919021" y="1430386"/>
            <a:ext cx="1822215" cy="1105881"/>
            <a:chOff x="316234" y="2369998"/>
            <a:chExt cx="1770196" cy="993777"/>
          </a:xfrm>
        </p:grpSpPr>
        <p:sp>
          <p:nvSpPr>
            <p:cNvPr id="44" name="正方形/長方形 43">
              <a:extLst>
                <a:ext uri="{FF2B5EF4-FFF2-40B4-BE49-F238E27FC236}">
                  <a16:creationId xmlns:a16="http://schemas.microsoft.com/office/drawing/2014/main" id="{9DCD4291-6479-17A1-BA88-8D81D8D4DC01}"/>
                </a:ext>
              </a:extLst>
            </p:cNvPr>
            <p:cNvSpPr/>
            <p:nvPr/>
          </p:nvSpPr>
          <p:spPr>
            <a:xfrm>
              <a:off x="344030" y="2369998"/>
              <a:ext cx="1742400" cy="965876"/>
            </a:xfrm>
            <a:prstGeom prst="rect">
              <a:avLst/>
            </a:prstGeom>
            <a:solidFill>
              <a:schemeClr val="tx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sp>
          <p:nvSpPr>
            <p:cNvPr id="45" name="正方形/長方形 44">
              <a:extLst>
                <a:ext uri="{FF2B5EF4-FFF2-40B4-BE49-F238E27FC236}">
                  <a16:creationId xmlns:a16="http://schemas.microsoft.com/office/drawing/2014/main" id="{4EE8FA4A-8DD6-AD3E-019D-AD2B1A69878D}"/>
                </a:ext>
              </a:extLst>
            </p:cNvPr>
            <p:cNvSpPr/>
            <p:nvPr/>
          </p:nvSpPr>
          <p:spPr>
            <a:xfrm>
              <a:off x="364211" y="3202988"/>
              <a:ext cx="1708759" cy="119032"/>
            </a:xfrm>
            <a:prstGeom prst="rect">
              <a:avLst/>
            </a:prstGeom>
            <a:pattFill prst="dkUpDiag">
              <a:fgClr>
                <a:schemeClr val="accent1">
                  <a:lumMod val="20000"/>
                  <a:lumOff val="8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a:solidFill>
                  <a:prstClr val="black"/>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900" b="1" kern="1200">
                  <a:solidFill>
                    <a:prstClr val="black"/>
                  </a:solidFill>
                  <a:latin typeface="游ゴシック" panose="020B0400000000000000" pitchFamily="50" charset="-128"/>
                  <a:ea typeface="游ゴシック" panose="020B0400000000000000" pitchFamily="50" charset="-128"/>
                </a:rPr>
                <a:t>下部帯バナー</a:t>
              </a:r>
              <a:endParaRPr kumimoji="1" lang="en-US" altLang="ja-JP" sz="900" b="1" kern="1200">
                <a:solidFill>
                  <a:prstClr val="black"/>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a:solidFill>
                  <a:prstClr val="black"/>
                </a:solidFill>
                <a:latin typeface="游ゴシック" panose="020B0400000000000000" pitchFamily="50" charset="-128"/>
                <a:ea typeface="游ゴシック" panose="020B0400000000000000" pitchFamily="50" charset="-128"/>
              </a:endParaRPr>
            </a:p>
          </p:txBody>
        </p:sp>
        <p:sp>
          <p:nvSpPr>
            <p:cNvPr id="62" name="正方形/長方形 61">
              <a:extLst>
                <a:ext uri="{FF2B5EF4-FFF2-40B4-BE49-F238E27FC236}">
                  <a16:creationId xmlns:a16="http://schemas.microsoft.com/office/drawing/2014/main" id="{89C44ECA-AADB-0E6F-5F9B-8F1884DF81EB}"/>
                </a:ext>
              </a:extLst>
            </p:cNvPr>
            <p:cNvSpPr/>
            <p:nvPr/>
          </p:nvSpPr>
          <p:spPr>
            <a:xfrm>
              <a:off x="630529" y="2395792"/>
              <a:ext cx="1237168" cy="806260"/>
            </a:xfrm>
            <a:prstGeom prst="rect">
              <a:avLst/>
            </a:prstGeom>
            <a:solidFill>
              <a:srgbClr val="F5296C"/>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pic>
          <p:nvPicPr>
            <p:cNvPr id="66" name="図 65">
              <a:extLst>
                <a:ext uri="{FF2B5EF4-FFF2-40B4-BE49-F238E27FC236}">
                  <a16:creationId xmlns:a16="http://schemas.microsoft.com/office/drawing/2014/main" id="{E9E80C61-7535-1EC6-DABC-773757312A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507" y="2636239"/>
              <a:ext cx="122098" cy="110707"/>
            </a:xfrm>
            <a:prstGeom prst="rect">
              <a:avLst/>
            </a:prstGeom>
          </p:spPr>
        </p:pic>
        <p:grpSp>
          <p:nvGrpSpPr>
            <p:cNvPr id="67" name="グループ化 66">
              <a:extLst>
                <a:ext uri="{FF2B5EF4-FFF2-40B4-BE49-F238E27FC236}">
                  <a16:creationId xmlns:a16="http://schemas.microsoft.com/office/drawing/2014/main" id="{84AD0837-A49C-FF58-8C5A-24FDCC43D9DA}"/>
                </a:ext>
              </a:extLst>
            </p:cNvPr>
            <p:cNvGrpSpPr/>
            <p:nvPr/>
          </p:nvGrpSpPr>
          <p:grpSpPr>
            <a:xfrm>
              <a:off x="440188" y="2852264"/>
              <a:ext cx="106449" cy="144000"/>
              <a:chOff x="2331876" y="2924110"/>
              <a:chExt cx="106449" cy="144000"/>
            </a:xfrm>
          </p:grpSpPr>
          <p:sp>
            <p:nvSpPr>
              <p:cNvPr id="74" name="正方形/長方形 73">
                <a:extLst>
                  <a:ext uri="{FF2B5EF4-FFF2-40B4-BE49-F238E27FC236}">
                    <a16:creationId xmlns:a16="http://schemas.microsoft.com/office/drawing/2014/main" id="{9C603D9B-6FFE-A052-AEDA-FA88696D34B7}"/>
                  </a:ext>
                </a:extLst>
              </p:cNvPr>
              <p:cNvSpPr/>
              <p:nvPr/>
            </p:nvSpPr>
            <p:spPr>
              <a:xfrm flipH="1">
                <a:off x="2331876" y="2960110"/>
                <a:ext cx="14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DDEE8D57-9550-E96B-5BB6-12A37F4CDF70}"/>
                  </a:ext>
                </a:extLst>
              </p:cNvPr>
              <p:cNvSpPr/>
              <p:nvPr/>
            </p:nvSpPr>
            <p:spPr>
              <a:xfrm flipH="1">
                <a:off x="2362559" y="2996110"/>
                <a:ext cx="144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6" name="正方形/長方形 85">
                <a:extLst>
                  <a:ext uri="{FF2B5EF4-FFF2-40B4-BE49-F238E27FC236}">
                    <a16:creationId xmlns:a16="http://schemas.microsoft.com/office/drawing/2014/main" id="{E4799E83-4CE7-DA74-3982-3FB7B56FA6AE}"/>
                  </a:ext>
                </a:extLst>
              </p:cNvPr>
              <p:cNvSpPr/>
              <p:nvPr/>
            </p:nvSpPr>
            <p:spPr>
              <a:xfrm flipH="1">
                <a:off x="2393242" y="2978110"/>
                <a:ext cx="14400" cy="9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7" name="正方形/長方形 86">
                <a:extLst>
                  <a:ext uri="{FF2B5EF4-FFF2-40B4-BE49-F238E27FC236}">
                    <a16:creationId xmlns:a16="http://schemas.microsoft.com/office/drawing/2014/main" id="{706D7484-F40E-FE1F-F8AD-CD1998FC1643}"/>
                  </a:ext>
                </a:extLst>
              </p:cNvPr>
              <p:cNvSpPr/>
              <p:nvPr/>
            </p:nvSpPr>
            <p:spPr>
              <a:xfrm flipH="1">
                <a:off x="2423925" y="2924110"/>
                <a:ext cx="144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68" name="三角形 58">
              <a:extLst>
                <a:ext uri="{FF2B5EF4-FFF2-40B4-BE49-F238E27FC236}">
                  <a16:creationId xmlns:a16="http://schemas.microsoft.com/office/drawing/2014/main" id="{B001FC3A-C3CE-4B1C-952D-092E14A1963F}"/>
                </a:ext>
              </a:extLst>
            </p:cNvPr>
            <p:cNvSpPr/>
            <p:nvPr/>
          </p:nvSpPr>
          <p:spPr>
            <a:xfrm rot="5400000">
              <a:off x="1160454" y="2700612"/>
              <a:ext cx="170975" cy="1853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sp>
          <p:nvSpPr>
            <p:cNvPr id="69" name="正方形/長方形 68">
              <a:extLst>
                <a:ext uri="{FF2B5EF4-FFF2-40B4-BE49-F238E27FC236}">
                  <a16:creationId xmlns:a16="http://schemas.microsoft.com/office/drawing/2014/main" id="{52B18797-3D12-DC3B-1B30-7B09EA20EE9F}"/>
                </a:ext>
              </a:extLst>
            </p:cNvPr>
            <p:cNvSpPr/>
            <p:nvPr/>
          </p:nvSpPr>
          <p:spPr>
            <a:xfrm>
              <a:off x="316234" y="3170171"/>
              <a:ext cx="338073" cy="193604"/>
            </a:xfrm>
            <a:prstGeom prst="rect">
              <a:avLst/>
            </a:prstGeom>
          </p:spPr>
          <p:txBody>
            <a:bodyPr wrap="square">
              <a:spAutoFit/>
            </a:bodyPr>
            <a:lstStyle/>
            <a:p>
              <a:pPr algn="l" defTabSz="914358" rtl="0">
                <a:defRPr/>
              </a:pPr>
              <a:r>
                <a:rPr kumimoji="1" lang="en-US" altLang="ja-JP" sz="800" b="1" kern="1200">
                  <a:solidFill>
                    <a:prstClr val="black"/>
                  </a:solidFill>
                  <a:latin typeface="游ゴシック" panose="020B0400000000000000" pitchFamily="50" charset="-128"/>
                  <a:ea typeface="游ゴシック" panose="020B0400000000000000" pitchFamily="50" charset="-128"/>
                  <a:cs typeface="+mn-cs"/>
                </a:rPr>
                <a:t>ad</a:t>
              </a:r>
              <a:endParaRPr kumimoji="1" lang="ja-JP" altLang="en-US" sz="600" b="1" kern="1200">
                <a:solidFill>
                  <a:prstClr val="black"/>
                </a:solidFill>
                <a:latin typeface="游ゴシック" panose="020B0400000000000000" pitchFamily="50" charset="-128"/>
                <a:ea typeface="游ゴシック" panose="020B0400000000000000" pitchFamily="50" charset="-128"/>
                <a:cs typeface="+mn-cs"/>
              </a:endParaRPr>
            </a:p>
          </p:txBody>
        </p:sp>
      </p:grpSp>
      <p:pic>
        <p:nvPicPr>
          <p:cNvPr id="90" name="図 89">
            <a:extLst>
              <a:ext uri="{FF2B5EF4-FFF2-40B4-BE49-F238E27FC236}">
                <a16:creationId xmlns:a16="http://schemas.microsoft.com/office/drawing/2014/main" id="{0EA73746-BD07-DAD9-EA7E-7B011EE865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p:blipFill>
        <p:spPr>
          <a:xfrm>
            <a:off x="930879" y="2528300"/>
            <a:ext cx="1777752" cy="1543937"/>
          </a:xfrm>
          <a:prstGeom prst="rect">
            <a:avLst/>
          </a:prstGeom>
          <a:ln>
            <a:solidFill>
              <a:schemeClr val="bg1">
                <a:lumMod val="75000"/>
              </a:schemeClr>
            </a:solidFill>
          </a:ln>
          <a:effectLst/>
        </p:spPr>
      </p:pic>
      <p:pic>
        <p:nvPicPr>
          <p:cNvPr id="96" name="図 95">
            <a:extLst>
              <a:ext uri="{FF2B5EF4-FFF2-40B4-BE49-F238E27FC236}">
                <a16:creationId xmlns:a16="http://schemas.microsoft.com/office/drawing/2014/main" id="{36508A17-1043-56C5-D856-9651031D692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p:blipFill>
        <p:spPr>
          <a:xfrm>
            <a:off x="3221102" y="2528300"/>
            <a:ext cx="1777752" cy="1543937"/>
          </a:xfrm>
          <a:prstGeom prst="rect">
            <a:avLst/>
          </a:prstGeom>
          <a:ln>
            <a:solidFill>
              <a:schemeClr val="bg1">
                <a:lumMod val="75000"/>
              </a:schemeClr>
            </a:solidFill>
          </a:ln>
          <a:effectLst/>
        </p:spPr>
      </p:pic>
      <p:pic>
        <p:nvPicPr>
          <p:cNvPr id="97" name="図 96">
            <a:extLst>
              <a:ext uri="{FF2B5EF4-FFF2-40B4-BE49-F238E27FC236}">
                <a16:creationId xmlns:a16="http://schemas.microsoft.com/office/drawing/2014/main" id="{936BE1CA-DC3B-C2C9-1242-62A292D9B373}"/>
              </a:ext>
            </a:extLst>
          </p:cNvPr>
          <p:cNvPicPr>
            <a:picLocks noChangeAspect="1"/>
          </p:cNvPicPr>
          <p:nvPr/>
        </p:nvPicPr>
        <p:blipFill>
          <a:blip r:embed="rId5"/>
          <a:stretch>
            <a:fillRect/>
          </a:stretch>
        </p:blipFill>
        <p:spPr>
          <a:xfrm>
            <a:off x="975445" y="1023352"/>
            <a:ext cx="1700962" cy="370253"/>
          </a:xfrm>
          <a:prstGeom prst="rect">
            <a:avLst/>
          </a:prstGeom>
        </p:spPr>
      </p:pic>
      <p:pic>
        <p:nvPicPr>
          <p:cNvPr id="98" name="図 97">
            <a:extLst>
              <a:ext uri="{FF2B5EF4-FFF2-40B4-BE49-F238E27FC236}">
                <a16:creationId xmlns:a16="http://schemas.microsoft.com/office/drawing/2014/main" id="{7E2F6780-8635-7F00-2A61-FF838220D604}"/>
              </a:ext>
            </a:extLst>
          </p:cNvPr>
          <p:cNvPicPr>
            <a:picLocks noChangeAspect="1"/>
          </p:cNvPicPr>
          <p:nvPr/>
        </p:nvPicPr>
        <p:blipFill>
          <a:blip r:embed="rId5"/>
          <a:stretch>
            <a:fillRect/>
          </a:stretch>
        </p:blipFill>
        <p:spPr>
          <a:xfrm>
            <a:off x="3235656" y="1022750"/>
            <a:ext cx="1700962" cy="370253"/>
          </a:xfrm>
          <a:prstGeom prst="rect">
            <a:avLst/>
          </a:prstGeom>
        </p:spPr>
      </p:pic>
    </p:spTree>
    <p:extLst>
      <p:ext uri="{BB962C8B-B14F-4D97-AF65-F5344CB8AC3E}">
        <p14:creationId xmlns:p14="http://schemas.microsoft.com/office/powerpoint/2010/main" val="279023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11</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355AC39D-0BFE-544F-A70E-C5EA3B5FC190}"/>
              </a:ext>
            </a:extLst>
          </p:cNvPr>
          <p:cNvSpPr>
            <a:spLocks noGrp="1"/>
          </p:cNvSpPr>
          <p:nvPr>
            <p:ph type="title"/>
          </p:nvPr>
        </p:nvSpPr>
        <p:spPr/>
        <p:txBody>
          <a:bodyPr/>
          <a:lstStyle/>
          <a:p>
            <a:r>
              <a:rPr lang="en-US" altLang="ja-JP"/>
              <a:t>SP.</a:t>
            </a:r>
            <a:r>
              <a:rPr lang="ja-JP" altLang="en-US"/>
              <a:t> </a:t>
            </a:r>
            <a:r>
              <a:rPr lang="ja-JP" altLang="en-US" spc="-91"/>
              <a:t>プッシュ</a:t>
            </a:r>
            <a:r>
              <a:rPr lang="en-US" altLang="ja-JP"/>
              <a:t>VIDEO</a:t>
            </a:r>
            <a:endParaRPr lang="ja-JP" altLang="en-US" spc="-91"/>
          </a:p>
        </p:txBody>
      </p:sp>
      <p:sp>
        <p:nvSpPr>
          <p:cNvPr id="18" name="正方形/長方形 17">
            <a:extLst>
              <a:ext uri="{FF2B5EF4-FFF2-40B4-BE49-F238E27FC236}">
                <a16:creationId xmlns:a16="http://schemas.microsoft.com/office/drawing/2014/main" id="{64C0284E-37B8-098A-8BF8-3BDAFE6D46B9}"/>
              </a:ext>
            </a:extLst>
          </p:cNvPr>
          <p:cNvSpPr/>
          <p:nvPr/>
        </p:nvSpPr>
        <p:spPr>
          <a:xfrm>
            <a:off x="789876" y="3793616"/>
            <a:ext cx="4393551" cy="2672336"/>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80285A1C-3ECC-4898-CBFB-984EF078AA2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3" name="テキスト ボックス 22">
            <a:extLst>
              <a:ext uri="{FF2B5EF4-FFF2-40B4-BE49-F238E27FC236}">
                <a16:creationId xmlns:a16="http://schemas.microsoft.com/office/drawing/2014/main" id="{CBBEF9FD-5616-D0A0-7EEA-1665D2A2E381}"/>
              </a:ext>
            </a:extLst>
          </p:cNvPr>
          <p:cNvSpPr txBox="1"/>
          <p:nvPr/>
        </p:nvSpPr>
        <p:spPr>
          <a:xfrm>
            <a:off x="5570045" y="1061060"/>
            <a:ext cx="210826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VIDEO</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24" name="直線コネクタ 23">
            <a:extLst>
              <a:ext uri="{FF2B5EF4-FFF2-40B4-BE49-F238E27FC236}">
                <a16:creationId xmlns:a16="http://schemas.microsoft.com/office/drawing/2014/main" id="{6D236EC3-6AAA-743F-FDB7-74DF378F2E1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392E27C0-697D-E844-756C-B834980EE24F}"/>
              </a:ext>
            </a:extLst>
          </p:cNvPr>
          <p:cNvGrpSpPr/>
          <p:nvPr/>
        </p:nvGrpSpPr>
        <p:grpSpPr>
          <a:xfrm>
            <a:off x="8561689" y="5919847"/>
            <a:ext cx="2943518" cy="307777"/>
            <a:chOff x="8662738" y="5807242"/>
            <a:chExt cx="2943725" cy="307799"/>
          </a:xfrm>
        </p:grpSpPr>
        <p:cxnSp>
          <p:nvCxnSpPr>
            <p:cNvPr id="26" name="直線コネクタ 25">
              <a:extLst>
                <a:ext uri="{FF2B5EF4-FFF2-40B4-BE49-F238E27FC236}">
                  <a16:creationId xmlns:a16="http://schemas.microsoft.com/office/drawing/2014/main" id="{567E0ECE-E620-3678-25DD-6E0432F3252A}"/>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69165CF6-34DF-8EA5-E6FD-643AA30E0F6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8" name="テキスト ボックス 27">
              <a:extLst>
                <a:ext uri="{FF2B5EF4-FFF2-40B4-BE49-F238E27FC236}">
                  <a16:creationId xmlns:a16="http://schemas.microsoft.com/office/drawing/2014/main" id="{814BA6E4-19E6-419B-1105-1FB12D67E05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9" name="テキスト プレースホルダー 1">
            <a:extLst>
              <a:ext uri="{FF2B5EF4-FFF2-40B4-BE49-F238E27FC236}">
                <a16:creationId xmlns:a16="http://schemas.microsoft.com/office/drawing/2014/main" id="{E810E86F-E598-8347-D64D-71893A3FB27F}"/>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スマホサイトでビデオストリーミング動画をプッシュ配信するメニューです。</a:t>
            </a: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ユーザーの興味を引く挙動であるため、長い視聴時間と高いクリック率が期待できます。</a:t>
            </a:r>
          </a:p>
        </p:txBody>
      </p:sp>
      <p:graphicFrame>
        <p:nvGraphicFramePr>
          <p:cNvPr id="30" name="表 29">
            <a:extLst>
              <a:ext uri="{FF2B5EF4-FFF2-40B4-BE49-F238E27FC236}">
                <a16:creationId xmlns:a16="http://schemas.microsoft.com/office/drawing/2014/main" id="{47C6EA0C-99DA-63D5-FB47-4234D12DF7A3}"/>
              </a:ext>
            </a:extLst>
          </p:cNvPr>
          <p:cNvGraphicFramePr>
            <a:graphicFrameLocks/>
          </p:cNvGraphicFramePr>
          <p:nvPr/>
        </p:nvGraphicFramePr>
        <p:xfrm>
          <a:off x="5650249" y="2141016"/>
          <a:ext cx="5854957" cy="3361182"/>
        </p:xfrm>
        <a:graphic>
          <a:graphicData uri="http://schemas.openxmlformats.org/drawingml/2006/table">
            <a:tbl>
              <a:tblPr firstRow="1" bandRow="1">
                <a:tableStyleId>{5940675A-B579-460E-94D1-54222C63F5DA}</a:tableStyleId>
              </a:tblPr>
              <a:tblGrid>
                <a:gridCol w="1323045">
                  <a:extLst>
                    <a:ext uri="{9D8B030D-6E8A-4147-A177-3AD203B41FA5}">
                      <a16:colId xmlns:a16="http://schemas.microsoft.com/office/drawing/2014/main" val="3635281353"/>
                    </a:ext>
                  </a:extLst>
                </a:gridCol>
                <a:gridCol w="1270529">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MP4</a:t>
                      </a:r>
                      <a:r>
                        <a:rPr kumimoji="1" lang="ja-JP" altLang="en-US" sz="1000" b="1" spc="0" baseline="0">
                          <a:latin typeface="游ゴシック"/>
                          <a:ea typeface="游ゴシック"/>
                        </a:rPr>
                        <a:t>、</a:t>
                      </a:r>
                      <a:r>
                        <a:rPr kumimoji="1" lang="en-US" altLang="ja-JP" sz="1000" b="1" spc="0" baseline="0">
                          <a:latin typeface="游ゴシック"/>
                          <a:ea typeface="游ゴシック"/>
                        </a:rPr>
                        <a:t>YouTube URL</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10MB</a:t>
                      </a:r>
                      <a:r>
                        <a:rPr kumimoji="1" lang="ja-JP" altLang="en-US" sz="1000" b="1" spc="80" baseline="0">
                          <a:latin typeface="游ゴシック"/>
                          <a:ea typeface="游ゴシック"/>
                        </a:rPr>
                        <a:t>以内</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a:t>
                      </a:r>
                      <a:r>
                        <a:rPr kumimoji="1" lang="ja-JP" altLang="en-US" sz="1000" b="1" spc="80" baseline="0">
                          <a:latin typeface="游ゴシック"/>
                          <a:ea typeface="游ゴシック"/>
                        </a:rPr>
                        <a:t>秒推奨</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テキスト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　16営業日前</a:t>
                      </a:r>
                      <a:endParaRPr kumimoji="1" lang="ja-JP" altLang="en-US"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323772524"/>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a:latin typeface="游ゴシック"/>
                          <a:ea typeface="游ゴシック"/>
                        </a:rPr>
                        <a:t>12営業日前</a:t>
                      </a:r>
                      <a:endParaRPr kumimoji="1" lang="ja-JP" altLang="en-US" sz="1000" b="1" spc="80" baseline="0"/>
                    </a:p>
                  </a:txBody>
                  <a:tcPr marL="215985" marR="35996"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92426627"/>
                  </a:ext>
                </a:extLst>
              </a:tr>
            </a:tbl>
          </a:graphicData>
        </a:graphic>
      </p:graphicFrame>
      <p:grpSp>
        <p:nvGrpSpPr>
          <p:cNvPr id="103" name="グループ化 102">
            <a:extLst>
              <a:ext uri="{FF2B5EF4-FFF2-40B4-BE49-F238E27FC236}">
                <a16:creationId xmlns:a16="http://schemas.microsoft.com/office/drawing/2014/main" id="{956976AF-EFA3-F569-72B7-F7F306CF44BD}"/>
              </a:ext>
            </a:extLst>
          </p:cNvPr>
          <p:cNvGrpSpPr/>
          <p:nvPr/>
        </p:nvGrpSpPr>
        <p:grpSpPr>
          <a:xfrm>
            <a:off x="961225" y="3918591"/>
            <a:ext cx="2664219" cy="2359185"/>
            <a:chOff x="970471" y="3813609"/>
            <a:chExt cx="2664406" cy="2359350"/>
          </a:xfrm>
        </p:grpSpPr>
        <p:sp>
          <p:nvSpPr>
            <p:cNvPr id="104" name="テキスト ボックス 103">
              <a:extLst>
                <a:ext uri="{FF2B5EF4-FFF2-40B4-BE49-F238E27FC236}">
                  <a16:creationId xmlns:a16="http://schemas.microsoft.com/office/drawing/2014/main" id="{D843D5D7-89A1-69FF-3074-FFED42AAD2D4}"/>
                </a:ext>
              </a:extLst>
            </p:cNvPr>
            <p:cNvSpPr txBox="1"/>
            <p:nvPr/>
          </p:nvSpPr>
          <p:spPr>
            <a:xfrm>
              <a:off x="970471" y="3813609"/>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（再生中）</a:t>
              </a:r>
            </a:p>
          </p:txBody>
        </p:sp>
        <p:sp>
          <p:nvSpPr>
            <p:cNvPr id="105" name="テキスト ボックス 104">
              <a:extLst>
                <a:ext uri="{FF2B5EF4-FFF2-40B4-BE49-F238E27FC236}">
                  <a16:creationId xmlns:a16="http://schemas.microsoft.com/office/drawing/2014/main" id="{07650483-4027-AD98-5800-5394B9780DA7}"/>
                </a:ext>
              </a:extLst>
            </p:cNvPr>
            <p:cNvSpPr txBox="1"/>
            <p:nvPr/>
          </p:nvSpPr>
          <p:spPr>
            <a:xfrm>
              <a:off x="2514297" y="4595412"/>
              <a:ext cx="1076627" cy="323188"/>
            </a:xfrm>
            <a:prstGeom prst="rect">
              <a:avLst/>
            </a:prstGeom>
            <a:noFill/>
          </p:spPr>
          <p:txBody>
            <a:bodyPr wrap="squar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下部帯テロップ</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40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字以内</a:t>
              </a:r>
            </a:p>
          </p:txBody>
        </p:sp>
        <p:sp>
          <p:nvSpPr>
            <p:cNvPr id="106" name="テキスト ボックス 105">
              <a:extLst>
                <a:ext uri="{FF2B5EF4-FFF2-40B4-BE49-F238E27FC236}">
                  <a16:creationId xmlns:a16="http://schemas.microsoft.com/office/drawing/2014/main" id="{F131D31E-CBE7-F289-B6DD-E7C299964F6C}"/>
                </a:ext>
              </a:extLst>
            </p:cNvPr>
            <p:cNvSpPr txBox="1"/>
            <p:nvPr/>
          </p:nvSpPr>
          <p:spPr>
            <a:xfrm>
              <a:off x="2514298" y="5508744"/>
              <a:ext cx="1120579" cy="323188"/>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メッセージ</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全角</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10</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文字</a:t>
              </a:r>
              <a:r>
                <a:rPr kumimoji="1" lang="en-US" altLang="ja-JP" sz="900" kern="1200">
                  <a:solidFill>
                    <a:prstClr val="black"/>
                  </a:solidFill>
                  <a:latin typeface="游ゴシック" panose="020B0400000000000000" pitchFamily="50" charset="-128"/>
                  <a:ea typeface="游ゴシック" panose="020B0400000000000000" pitchFamily="50" charset="-128"/>
                  <a:cs typeface="+mn-cs"/>
                </a:rPr>
                <a:t>×2</a:t>
              </a: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行まで</a:t>
              </a:r>
            </a:p>
          </p:txBody>
        </p:sp>
        <p:pic>
          <p:nvPicPr>
            <p:cNvPr id="107" name="図 106">
              <a:extLst>
                <a:ext uri="{FF2B5EF4-FFF2-40B4-BE49-F238E27FC236}">
                  <a16:creationId xmlns:a16="http://schemas.microsoft.com/office/drawing/2014/main" id="{F98DB112-38B9-7A75-0E11-84F868003C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594" y="5291404"/>
              <a:ext cx="1230405" cy="881555"/>
            </a:xfrm>
            <a:prstGeom prst="rect">
              <a:avLst/>
            </a:prstGeom>
          </p:spPr>
        </p:pic>
        <p:sp>
          <p:nvSpPr>
            <p:cNvPr id="108" name="テキスト ボックス 107">
              <a:extLst>
                <a:ext uri="{FF2B5EF4-FFF2-40B4-BE49-F238E27FC236}">
                  <a16:creationId xmlns:a16="http://schemas.microsoft.com/office/drawing/2014/main" id="{63A98F68-CCF0-6763-3F10-8CCD3530011E}"/>
                </a:ext>
              </a:extLst>
            </p:cNvPr>
            <p:cNvSpPr txBox="1"/>
            <p:nvPr/>
          </p:nvSpPr>
          <p:spPr>
            <a:xfrm>
              <a:off x="1081584" y="5525501"/>
              <a:ext cx="1082425" cy="307799"/>
            </a:xfrm>
            <a:prstGeom prst="rect">
              <a:avLst/>
            </a:prstGeom>
            <a:noFill/>
          </p:spPr>
          <p:txBody>
            <a:bodyPr wrap="none" rtlCol="0">
              <a:spAutoFit/>
            </a:bodyPr>
            <a:lstStyle/>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endParaRPr kumimoji="1" lang="en-US" altLang="ja-JP" sz="700" kern="1200">
                <a:solidFill>
                  <a:prstClr val="white"/>
                </a:solidFill>
                <a:latin typeface="游ゴシック" panose="020B0400000000000000" pitchFamily="50" charset="-128"/>
                <a:ea typeface="游ゴシック" panose="020B0400000000000000" pitchFamily="50" charset="-128"/>
                <a:cs typeface="+mn-cs"/>
              </a:endParaRPr>
            </a:p>
            <a:p>
              <a:pPr algn="ctr" defTabSz="914358" rtl="0">
                <a:defRPr/>
              </a:pPr>
              <a:r>
                <a:rPr kumimoji="1" lang="ja-JP" altLang="en-US" sz="700" kern="1200">
                  <a:solidFill>
                    <a:prstClr val="white"/>
                  </a:solidFill>
                  <a:latin typeface="游ゴシック" panose="020B0400000000000000" pitchFamily="50" charset="-128"/>
                  <a:ea typeface="游ゴシック" panose="020B0400000000000000" pitchFamily="50" charset="-128"/>
                  <a:cs typeface="+mn-cs"/>
                </a:rPr>
                <a:t>○○○○○○○○○○</a:t>
              </a:r>
            </a:p>
          </p:txBody>
        </p:sp>
        <p:pic>
          <p:nvPicPr>
            <p:cNvPr id="109" name="図 108">
              <a:extLst>
                <a:ext uri="{FF2B5EF4-FFF2-40B4-BE49-F238E27FC236}">
                  <a16:creationId xmlns:a16="http://schemas.microsoft.com/office/drawing/2014/main" id="{CC4BFA5E-FD86-26EE-35B1-88EBC317AA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7" y="3975493"/>
              <a:ext cx="1230405" cy="881555"/>
            </a:xfrm>
            <a:prstGeom prst="rect">
              <a:avLst/>
            </a:prstGeom>
          </p:spPr>
        </p:pic>
        <p:sp>
          <p:nvSpPr>
            <p:cNvPr id="110" name="三角形 21">
              <a:extLst>
                <a:ext uri="{FF2B5EF4-FFF2-40B4-BE49-F238E27FC236}">
                  <a16:creationId xmlns:a16="http://schemas.microsoft.com/office/drawing/2014/main" id="{BB25998A-70F2-F58A-1627-8229C4DC1EEE}"/>
                </a:ext>
              </a:extLst>
            </p:cNvPr>
            <p:cNvSpPr/>
            <p:nvPr/>
          </p:nvSpPr>
          <p:spPr>
            <a:xfrm rot="5400000">
              <a:off x="1485745" y="4259735"/>
              <a:ext cx="274099" cy="2362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000" kern="1200">
                <a:solidFill>
                  <a:prstClr val="white"/>
                </a:solidFill>
                <a:latin typeface="游ゴシック" panose="020B0400000000000000" pitchFamily="50" charset="-128"/>
                <a:ea typeface="游ゴシック" panose="020B0400000000000000" pitchFamily="50" charset="-128"/>
              </a:endParaRPr>
            </a:p>
          </p:txBody>
        </p:sp>
        <p:sp>
          <p:nvSpPr>
            <p:cNvPr id="111" name="矢印: 山形 110">
              <a:extLst>
                <a:ext uri="{FF2B5EF4-FFF2-40B4-BE49-F238E27FC236}">
                  <a16:creationId xmlns:a16="http://schemas.microsoft.com/office/drawing/2014/main" id="{44F63E3A-D4B6-E94D-576F-A4EACAC1B122}"/>
                </a:ext>
              </a:extLst>
            </p:cNvPr>
            <p:cNvSpPr/>
            <p:nvPr/>
          </p:nvSpPr>
          <p:spPr>
            <a:xfrm rot="5400000">
              <a:off x="1557364" y="4880023"/>
              <a:ext cx="125755" cy="243248"/>
            </a:xfrm>
            <a:prstGeom prst="chevron">
              <a:avLst>
                <a:gd name="adj" fmla="val 68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2400" kern="1200">
                <a:solidFill>
                  <a:prstClr val="white"/>
                </a:solidFill>
                <a:latin typeface="游ゴシック" panose="020B0400000000000000" pitchFamily="50" charset="-128"/>
                <a:ea typeface="游ゴシック" panose="020B0400000000000000" pitchFamily="50" charset="-128"/>
              </a:endParaRPr>
            </a:p>
          </p:txBody>
        </p:sp>
        <p:sp>
          <p:nvSpPr>
            <p:cNvPr id="112" name="テキスト ボックス 111">
              <a:extLst>
                <a:ext uri="{FF2B5EF4-FFF2-40B4-BE49-F238E27FC236}">
                  <a16:creationId xmlns:a16="http://schemas.microsoft.com/office/drawing/2014/main" id="{6D45DC12-579C-6166-BCCE-571DCD25DC5A}"/>
                </a:ext>
              </a:extLst>
            </p:cNvPr>
            <p:cNvSpPr txBox="1"/>
            <p:nvPr/>
          </p:nvSpPr>
          <p:spPr>
            <a:xfrm>
              <a:off x="970471" y="5126412"/>
              <a:ext cx="577122" cy="138509"/>
            </a:xfrm>
            <a:prstGeom prst="rect">
              <a:avLst/>
            </a:prstGeom>
            <a:noFill/>
          </p:spPr>
          <p:txBody>
            <a:bodyPr wrap="none" lIns="0" tIns="0" rIns="0" bIns="0" rtlCol="0" anchor="ctr" anchorCtr="0">
              <a:spAutoFit/>
            </a:bodyPr>
            <a:lstStyle>
              <a:defPPr>
                <a:defRPr lang="ja-JP"/>
              </a:defPPr>
              <a:lvl1pPr>
                <a:defRPr sz="1100" b="1">
                  <a:latin typeface="+mn-ea"/>
                </a:defRPr>
              </a:lvl1pPr>
            </a:lstStyle>
            <a:p>
              <a:pPr algn="l" defTabSz="914358" rtl="0">
                <a:defRPr/>
              </a:pPr>
              <a:r>
                <a:rPr kumimoji="1" lang="ja-JP" altLang="en-US" sz="900" kern="1200">
                  <a:solidFill>
                    <a:prstClr val="black"/>
                  </a:solidFill>
                  <a:latin typeface="游ゴシック" panose="020B0400000000000000" pitchFamily="50" charset="-128"/>
                  <a:ea typeface="游ゴシック" panose="020B0400000000000000" pitchFamily="50" charset="-128"/>
                  <a:cs typeface="+mn-cs"/>
                </a:rPr>
                <a:t>（終了後）</a:t>
              </a:r>
            </a:p>
          </p:txBody>
        </p:sp>
        <p:cxnSp>
          <p:nvCxnSpPr>
            <p:cNvPr id="113" name="直線コネクタ 112">
              <a:extLst>
                <a:ext uri="{FF2B5EF4-FFF2-40B4-BE49-F238E27FC236}">
                  <a16:creationId xmlns:a16="http://schemas.microsoft.com/office/drawing/2014/main" id="{BA0D0336-570A-ECAE-1633-297ECFCB82FD}"/>
                </a:ext>
              </a:extLst>
            </p:cNvPr>
            <p:cNvCxnSpPr>
              <a:cxnSpLocks/>
            </p:cNvCxnSpPr>
            <p:nvPr/>
          </p:nvCxnSpPr>
          <p:spPr>
            <a:xfrm>
              <a:off x="2164217" y="4749522"/>
              <a:ext cx="288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7231F68-5D6F-A988-64E2-FE1A916601E3}"/>
                </a:ext>
              </a:extLst>
            </p:cNvPr>
            <p:cNvCxnSpPr>
              <a:cxnSpLocks/>
            </p:cNvCxnSpPr>
            <p:nvPr/>
          </p:nvCxnSpPr>
          <p:spPr>
            <a:xfrm>
              <a:off x="2092217" y="5663223"/>
              <a:ext cx="360000" cy="0"/>
            </a:xfrm>
            <a:prstGeom prst="line">
              <a:avLst/>
            </a:prstGeom>
            <a:ln w="12700">
              <a:headEnd type="oval"/>
            </a:ln>
          </p:spPr>
          <p:style>
            <a:lnRef idx="1">
              <a:schemeClr val="accent1"/>
            </a:lnRef>
            <a:fillRef idx="0">
              <a:schemeClr val="accent1"/>
            </a:fillRef>
            <a:effectRef idx="0">
              <a:schemeClr val="accent1"/>
            </a:effectRef>
            <a:fontRef idx="minor">
              <a:schemeClr val="tx1"/>
            </a:fontRef>
          </p:style>
        </p:cxnSp>
      </p:grpSp>
      <p:grpSp>
        <p:nvGrpSpPr>
          <p:cNvPr id="115" name="グループ化 114">
            <a:extLst>
              <a:ext uri="{FF2B5EF4-FFF2-40B4-BE49-F238E27FC236}">
                <a16:creationId xmlns:a16="http://schemas.microsoft.com/office/drawing/2014/main" id="{C1FBB288-58B0-FE86-93CF-E40D296559A9}"/>
              </a:ext>
            </a:extLst>
          </p:cNvPr>
          <p:cNvGrpSpPr/>
          <p:nvPr/>
        </p:nvGrpSpPr>
        <p:grpSpPr>
          <a:xfrm>
            <a:off x="3848209" y="5009600"/>
            <a:ext cx="1100304" cy="1241525"/>
            <a:chOff x="4064880" y="4974955"/>
            <a:chExt cx="1140039" cy="1286359"/>
          </a:xfrm>
          <a:solidFill>
            <a:schemeClr val="bg1"/>
          </a:solidFill>
        </p:grpSpPr>
        <p:sp>
          <p:nvSpPr>
            <p:cNvPr id="116" name="角丸四角形 107">
              <a:extLst>
                <a:ext uri="{FF2B5EF4-FFF2-40B4-BE49-F238E27FC236}">
                  <a16:creationId xmlns:a16="http://schemas.microsoft.com/office/drawing/2014/main" id="{B118ED00-DA59-536C-89FE-7631464E67AE}"/>
                </a:ext>
              </a:extLst>
            </p:cNvPr>
            <p:cNvSpPr/>
            <p:nvPr/>
          </p:nvSpPr>
          <p:spPr>
            <a:xfrm>
              <a:off x="4064880" y="4974955"/>
              <a:ext cx="1140039" cy="1286359"/>
            </a:xfrm>
            <a:prstGeom prst="roundRect">
              <a:avLst>
                <a:gd name="adj" fmla="val 9625"/>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a:solidFill>
                  <a:prstClr val="black"/>
                </a:solidFill>
                <a:latin typeface="游ゴシック" panose="020B0400000000000000" pitchFamily="50" charset="-128"/>
                <a:ea typeface="游ゴシック" panose="020B0400000000000000" pitchFamily="50" charset="-128"/>
              </a:endParaRPr>
            </a:p>
          </p:txBody>
        </p:sp>
        <p:pic>
          <p:nvPicPr>
            <p:cNvPr id="117" name="図 116">
              <a:extLst>
                <a:ext uri="{FF2B5EF4-FFF2-40B4-BE49-F238E27FC236}">
                  <a16:creationId xmlns:a16="http://schemas.microsoft.com/office/drawing/2014/main" id="{82E2E3CA-DBD5-5B16-FDA6-DD87575C21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111" b="8309"/>
            <a:stretch/>
          </p:blipFill>
          <p:spPr>
            <a:xfrm>
              <a:off x="4081159" y="5263975"/>
              <a:ext cx="1117293" cy="922650"/>
            </a:xfrm>
            <a:prstGeom prst="rect">
              <a:avLst/>
            </a:prstGeom>
            <a:grpFill/>
          </p:spPr>
        </p:pic>
      </p:grpSp>
      <p:sp>
        <p:nvSpPr>
          <p:cNvPr id="118" name="テキスト ボックス 117">
            <a:extLst>
              <a:ext uri="{FF2B5EF4-FFF2-40B4-BE49-F238E27FC236}">
                <a16:creationId xmlns:a16="http://schemas.microsoft.com/office/drawing/2014/main" id="{0F77B685-9A18-71EA-F5B8-0BE8B15273F3}"/>
              </a:ext>
            </a:extLst>
          </p:cNvPr>
          <p:cNvSpPr txBox="1"/>
          <p:nvPr/>
        </p:nvSpPr>
        <p:spPr>
          <a:xfrm>
            <a:off x="5566775" y="4770627"/>
            <a:ext cx="3227917"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algn="l" defTabSz="914358" rtl="0">
              <a:lnSpc>
                <a:spcPct val="150000"/>
              </a:lnSpc>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　　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フレームレート</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：規定なし</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音声は自動ミュート再生となります。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端末によって改行の位置は変わります。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プレースホルダー 1">
            <a:extLst>
              <a:ext uri="{FF2B5EF4-FFF2-40B4-BE49-F238E27FC236}">
                <a16:creationId xmlns:a16="http://schemas.microsoft.com/office/drawing/2014/main" id="{167F104E-7ED2-8210-48A4-FC4D59F80F8D}"/>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3" name="正方形/長方形 2">
            <a:extLst>
              <a:ext uri="{FF2B5EF4-FFF2-40B4-BE49-F238E27FC236}">
                <a16:creationId xmlns:a16="http://schemas.microsoft.com/office/drawing/2014/main" id="{13D30083-B8ED-DD98-796E-D11754586F05}"/>
              </a:ext>
            </a:extLst>
          </p:cNvPr>
          <p:cNvSpPr/>
          <p:nvPr/>
        </p:nvSpPr>
        <p:spPr>
          <a:xfrm>
            <a:off x="789876" y="953904"/>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F7A4D4FA-6F82-3E61-7EE5-5ECC500D5ADC}"/>
              </a:ext>
            </a:extLst>
          </p:cNvPr>
          <p:cNvSpPr txBox="1"/>
          <p:nvPr/>
        </p:nvSpPr>
        <p:spPr>
          <a:xfrm>
            <a:off x="3088238" y="691370"/>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
        <p:nvSpPr>
          <p:cNvPr id="6" name="正方形/長方形 5">
            <a:extLst>
              <a:ext uri="{FF2B5EF4-FFF2-40B4-BE49-F238E27FC236}">
                <a16:creationId xmlns:a16="http://schemas.microsoft.com/office/drawing/2014/main" id="{B126239A-43B5-9026-4980-BE79B6B0B85D}"/>
              </a:ext>
            </a:extLst>
          </p:cNvPr>
          <p:cNvSpPr/>
          <p:nvPr/>
        </p:nvSpPr>
        <p:spPr>
          <a:xfrm>
            <a:off x="3121209" y="953904"/>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21EF8999-7AE8-4CA2-599E-85DCCEAD22F9}"/>
              </a:ext>
            </a:extLst>
          </p:cNvPr>
          <p:cNvGrpSpPr/>
          <p:nvPr/>
        </p:nvGrpSpPr>
        <p:grpSpPr>
          <a:xfrm>
            <a:off x="3281313" y="1046931"/>
            <a:ext cx="1777752" cy="2587478"/>
            <a:chOff x="5556963" y="2091507"/>
            <a:chExt cx="2931644" cy="4266943"/>
          </a:xfrm>
        </p:grpSpPr>
        <p:pic>
          <p:nvPicPr>
            <p:cNvPr id="10" name="図 9">
              <a:extLst>
                <a:ext uri="{FF2B5EF4-FFF2-40B4-BE49-F238E27FC236}">
                  <a16:creationId xmlns:a16="http://schemas.microsoft.com/office/drawing/2014/main" id="{78EE066F-7840-EC29-4174-683D4C70191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a:ext>
              </a:extLst>
            </a:blip>
            <a:srcRect t="-9"/>
            <a:stretch/>
          </p:blipFill>
          <p:spPr>
            <a:xfrm>
              <a:off x="5556963" y="2091507"/>
              <a:ext cx="2931644" cy="3867427"/>
            </a:xfrm>
            <a:prstGeom prst="rect">
              <a:avLst/>
            </a:prstGeom>
            <a:ln>
              <a:noFill/>
            </a:ln>
            <a:effectLst/>
          </p:spPr>
        </p:pic>
        <p:sp>
          <p:nvSpPr>
            <p:cNvPr id="11" name="二等辺三角形 10">
              <a:extLst>
                <a:ext uri="{FF2B5EF4-FFF2-40B4-BE49-F238E27FC236}">
                  <a16:creationId xmlns:a16="http://schemas.microsoft.com/office/drawing/2014/main" id="{85C5F317-AEB5-9FE3-0E6E-9BD2D4F03747}"/>
                </a:ext>
              </a:extLst>
            </p:cNvPr>
            <p:cNvSpPr>
              <a:spLocks noChangeAspect="1"/>
            </p:cNvSpPr>
            <p:nvPr/>
          </p:nvSpPr>
          <p:spPr>
            <a:xfrm rot="5400000">
              <a:off x="6474416" y="2435357"/>
              <a:ext cx="356175" cy="307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12" name="グループ化 11">
              <a:extLst>
                <a:ext uri="{FF2B5EF4-FFF2-40B4-BE49-F238E27FC236}">
                  <a16:creationId xmlns:a16="http://schemas.microsoft.com/office/drawing/2014/main" id="{0B11F47E-8BB4-C53E-DE45-6F5E4569C2A9}"/>
                </a:ext>
              </a:extLst>
            </p:cNvPr>
            <p:cNvGrpSpPr/>
            <p:nvPr/>
          </p:nvGrpSpPr>
          <p:grpSpPr>
            <a:xfrm>
              <a:off x="6887520" y="4871474"/>
              <a:ext cx="1554994" cy="1486976"/>
              <a:chOff x="4088858" y="2859573"/>
              <a:chExt cx="943016" cy="901767"/>
            </a:xfrm>
          </p:grpSpPr>
          <p:grpSp>
            <p:nvGrpSpPr>
              <p:cNvPr id="14" name="グループ化 13">
                <a:extLst>
                  <a:ext uri="{FF2B5EF4-FFF2-40B4-BE49-F238E27FC236}">
                    <a16:creationId xmlns:a16="http://schemas.microsoft.com/office/drawing/2014/main" id="{379D0C6C-4FAB-024A-1D04-682A5DBD9A07}"/>
                  </a:ext>
                </a:extLst>
              </p:cNvPr>
              <p:cNvGrpSpPr/>
              <p:nvPr/>
            </p:nvGrpSpPr>
            <p:grpSpPr>
              <a:xfrm>
                <a:off x="4088858" y="2859573"/>
                <a:ext cx="943016" cy="675648"/>
                <a:chOff x="-1743744" y="6792049"/>
                <a:chExt cx="943016" cy="675648"/>
              </a:xfrm>
            </p:grpSpPr>
            <p:pic>
              <p:nvPicPr>
                <p:cNvPr id="16" name="図 15">
                  <a:extLst>
                    <a:ext uri="{FF2B5EF4-FFF2-40B4-BE49-F238E27FC236}">
                      <a16:creationId xmlns:a16="http://schemas.microsoft.com/office/drawing/2014/main" id="{58F2C22C-42A2-4044-F89F-F25F2B12B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17" name="三角形 21">
                  <a:extLst>
                    <a:ext uri="{FF2B5EF4-FFF2-40B4-BE49-F238E27FC236}">
                      <a16:creationId xmlns:a16="http://schemas.microsoft.com/office/drawing/2014/main" id="{B8253962-25C8-C508-69FA-2F9F2603E6C5}"/>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a:solidFill>
                      <a:prstClr val="white"/>
                    </a:solidFill>
                    <a:latin typeface="游ゴシック" panose="020B0400000000000000" pitchFamily="50" charset="-128"/>
                    <a:ea typeface="游ゴシック" panose="020B0400000000000000" pitchFamily="50" charset="-128"/>
                  </a:endParaRPr>
                </a:p>
              </p:txBody>
            </p:sp>
          </p:grpSp>
          <p:pic>
            <p:nvPicPr>
              <p:cNvPr id="15" name="図 14">
                <a:extLst>
                  <a:ext uri="{FF2B5EF4-FFF2-40B4-BE49-F238E27FC236}">
                    <a16:creationId xmlns:a16="http://schemas.microsoft.com/office/drawing/2014/main" id="{5BF3AF73-7DE3-D50F-D782-7162E704F2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grpSp>
        <p:nvGrpSpPr>
          <p:cNvPr id="21" name="グループ化 20">
            <a:extLst>
              <a:ext uri="{FF2B5EF4-FFF2-40B4-BE49-F238E27FC236}">
                <a16:creationId xmlns:a16="http://schemas.microsoft.com/office/drawing/2014/main" id="{D08814BE-6ACF-9823-DFA9-A46D51B4E1CF}"/>
              </a:ext>
            </a:extLst>
          </p:cNvPr>
          <p:cNvGrpSpPr/>
          <p:nvPr/>
        </p:nvGrpSpPr>
        <p:grpSpPr>
          <a:xfrm>
            <a:off x="946429" y="1047043"/>
            <a:ext cx="1777753" cy="2587366"/>
            <a:chOff x="1560025" y="2091691"/>
            <a:chExt cx="2931646" cy="4266759"/>
          </a:xfrm>
        </p:grpSpPr>
        <p:pic>
          <p:nvPicPr>
            <p:cNvPr id="22" name="図 21" descr="スクリーンショットの画面&#10;&#10;自動的に生成された説明">
              <a:extLst>
                <a:ext uri="{FF2B5EF4-FFF2-40B4-BE49-F238E27FC236}">
                  <a16:creationId xmlns:a16="http://schemas.microsoft.com/office/drawing/2014/main" id="{8D2B017D-2888-AB39-0D29-0B117F3B9A24}"/>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a:ext>
              </a:extLst>
            </a:blip>
            <a:srcRect/>
            <a:stretch/>
          </p:blipFill>
          <p:spPr>
            <a:xfrm>
              <a:off x="1560025" y="2091691"/>
              <a:ext cx="2931646" cy="3878662"/>
            </a:xfrm>
            <a:prstGeom prst="rect">
              <a:avLst/>
            </a:prstGeom>
            <a:ln>
              <a:noFill/>
            </a:ln>
            <a:effectLst/>
          </p:spPr>
        </p:pic>
        <p:grpSp>
          <p:nvGrpSpPr>
            <p:cNvPr id="34" name="グループ化 33">
              <a:extLst>
                <a:ext uri="{FF2B5EF4-FFF2-40B4-BE49-F238E27FC236}">
                  <a16:creationId xmlns:a16="http://schemas.microsoft.com/office/drawing/2014/main" id="{0A24E88A-854E-3C67-5673-DC286E0B3850}"/>
                </a:ext>
              </a:extLst>
            </p:cNvPr>
            <p:cNvGrpSpPr/>
            <p:nvPr/>
          </p:nvGrpSpPr>
          <p:grpSpPr>
            <a:xfrm>
              <a:off x="2889546" y="4871474"/>
              <a:ext cx="1554994" cy="1486976"/>
              <a:chOff x="4088858" y="2859573"/>
              <a:chExt cx="943016" cy="901767"/>
            </a:xfrm>
          </p:grpSpPr>
          <p:grpSp>
            <p:nvGrpSpPr>
              <p:cNvPr id="35" name="グループ化 34">
                <a:extLst>
                  <a:ext uri="{FF2B5EF4-FFF2-40B4-BE49-F238E27FC236}">
                    <a16:creationId xmlns:a16="http://schemas.microsoft.com/office/drawing/2014/main" id="{7C2F61BA-11DC-24F7-0B2A-53D4BE5DD058}"/>
                  </a:ext>
                </a:extLst>
              </p:cNvPr>
              <p:cNvGrpSpPr/>
              <p:nvPr/>
            </p:nvGrpSpPr>
            <p:grpSpPr>
              <a:xfrm>
                <a:off x="4088858" y="2859573"/>
                <a:ext cx="943016" cy="675648"/>
                <a:chOff x="-1743744" y="6792049"/>
                <a:chExt cx="943016" cy="675648"/>
              </a:xfrm>
            </p:grpSpPr>
            <p:pic>
              <p:nvPicPr>
                <p:cNvPr id="37" name="図 36">
                  <a:extLst>
                    <a:ext uri="{FF2B5EF4-FFF2-40B4-BE49-F238E27FC236}">
                      <a16:creationId xmlns:a16="http://schemas.microsoft.com/office/drawing/2014/main" id="{611B4265-0061-D461-BD85-FEF028FFC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744" y="6792049"/>
                  <a:ext cx="943016" cy="675648"/>
                </a:xfrm>
                <a:prstGeom prst="rect">
                  <a:avLst/>
                </a:prstGeom>
              </p:spPr>
            </p:pic>
            <p:sp>
              <p:nvSpPr>
                <p:cNvPr id="38" name="三角形 21">
                  <a:extLst>
                    <a:ext uri="{FF2B5EF4-FFF2-40B4-BE49-F238E27FC236}">
                      <a16:creationId xmlns:a16="http://schemas.microsoft.com/office/drawing/2014/main" id="{4B41BB3A-1182-1087-7C8F-42A548F00940}"/>
                    </a:ext>
                  </a:extLst>
                </p:cNvPr>
                <p:cNvSpPr/>
                <p:nvPr/>
              </p:nvSpPr>
              <p:spPr>
                <a:xfrm rot="5400000">
                  <a:off x="-1367016" y="7009900"/>
                  <a:ext cx="210077" cy="1811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600" kern="1200">
                    <a:solidFill>
                      <a:prstClr val="white"/>
                    </a:solidFill>
                    <a:latin typeface="游ゴシック" panose="020B0400000000000000" pitchFamily="50" charset="-128"/>
                    <a:ea typeface="游ゴシック" panose="020B0400000000000000" pitchFamily="50" charset="-128"/>
                  </a:endParaRPr>
                </a:p>
              </p:txBody>
            </p:sp>
          </p:grpSp>
          <p:pic>
            <p:nvPicPr>
              <p:cNvPr id="36" name="図 35">
                <a:extLst>
                  <a:ext uri="{FF2B5EF4-FFF2-40B4-BE49-F238E27FC236}">
                    <a16:creationId xmlns:a16="http://schemas.microsoft.com/office/drawing/2014/main" id="{83C81334-0DD3-CFEF-4D01-CEB4E36092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151119">
                <a:off x="4661081" y="3156540"/>
                <a:ext cx="257600" cy="604800"/>
              </a:xfrm>
              <a:prstGeom prst="rect">
                <a:avLst/>
              </a:prstGeom>
            </p:spPr>
          </p:pic>
        </p:grpSp>
      </p:grpSp>
      <p:sp>
        <p:nvSpPr>
          <p:cNvPr id="39" name="テキスト ボックス 38">
            <a:extLst>
              <a:ext uri="{FF2B5EF4-FFF2-40B4-BE49-F238E27FC236}">
                <a16:creationId xmlns:a16="http://schemas.microsoft.com/office/drawing/2014/main" id="{1F6397CE-E013-9181-91E7-DE805BCF31E1}"/>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pic>
        <p:nvPicPr>
          <p:cNvPr id="40" name="図 39">
            <a:extLst>
              <a:ext uri="{FF2B5EF4-FFF2-40B4-BE49-F238E27FC236}">
                <a16:creationId xmlns:a16="http://schemas.microsoft.com/office/drawing/2014/main" id="{B7CE5CBD-6AC2-2CEB-B6C5-F1566E30B412}"/>
              </a:ext>
            </a:extLst>
          </p:cNvPr>
          <p:cNvPicPr>
            <a:picLocks noChangeAspect="1"/>
          </p:cNvPicPr>
          <p:nvPr/>
        </p:nvPicPr>
        <p:blipFill>
          <a:blip r:embed="rId9"/>
          <a:stretch>
            <a:fillRect/>
          </a:stretch>
        </p:blipFill>
        <p:spPr>
          <a:xfrm>
            <a:off x="975445" y="1061060"/>
            <a:ext cx="1700962" cy="370253"/>
          </a:xfrm>
          <a:prstGeom prst="rect">
            <a:avLst/>
          </a:prstGeom>
        </p:spPr>
      </p:pic>
      <p:pic>
        <p:nvPicPr>
          <p:cNvPr id="41" name="図 40">
            <a:extLst>
              <a:ext uri="{FF2B5EF4-FFF2-40B4-BE49-F238E27FC236}">
                <a16:creationId xmlns:a16="http://schemas.microsoft.com/office/drawing/2014/main" id="{B3D65090-E84A-6133-DB73-ADB4831AC70F}"/>
              </a:ext>
            </a:extLst>
          </p:cNvPr>
          <p:cNvPicPr>
            <a:picLocks noChangeAspect="1"/>
          </p:cNvPicPr>
          <p:nvPr/>
        </p:nvPicPr>
        <p:blipFill>
          <a:blip r:embed="rId9"/>
          <a:stretch>
            <a:fillRect/>
          </a:stretch>
        </p:blipFill>
        <p:spPr>
          <a:xfrm>
            <a:off x="3288720" y="1041447"/>
            <a:ext cx="1700962" cy="370253"/>
          </a:xfrm>
          <a:prstGeom prst="rect">
            <a:avLst/>
          </a:prstGeom>
        </p:spPr>
      </p:pic>
      <p:sp>
        <p:nvSpPr>
          <p:cNvPr id="42" name="正方形/長方形 41">
            <a:extLst>
              <a:ext uri="{FF2B5EF4-FFF2-40B4-BE49-F238E27FC236}">
                <a16:creationId xmlns:a16="http://schemas.microsoft.com/office/drawing/2014/main" id="{2D0B0239-8B79-74EB-4922-B15E4662DC6C}"/>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60D0FC4A-C84D-2225-0320-1C107258A72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676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dirty="0"/>
              <a:t>SP. </a:t>
            </a:r>
            <a:r>
              <a:rPr lang="ja-JP" altLang="en-US" dirty="0"/>
              <a:t>プッシュ通知</a:t>
            </a:r>
            <a:r>
              <a:rPr lang="ja-JP" altLang="en-US" sz="2000" dirty="0"/>
              <a:t>（縦型）</a:t>
            </a:r>
            <a:endParaRPr lang="ja-JP" altLang="en-US" sz="2789" dirty="0"/>
          </a:p>
        </p:txBody>
      </p:sp>
      <p:sp>
        <p:nvSpPr>
          <p:cNvPr id="24" name="正方形/長方形 23">
            <a:extLst>
              <a:ext uri="{FF2B5EF4-FFF2-40B4-BE49-F238E27FC236}">
                <a16:creationId xmlns:a16="http://schemas.microsoft.com/office/drawing/2014/main" id="{865B1349-D4EC-12B5-88FB-6EC16EFE7716}"/>
              </a:ext>
            </a:extLst>
          </p:cNvPr>
          <p:cNvSpPr/>
          <p:nvPr/>
        </p:nvSpPr>
        <p:spPr>
          <a:xfrm>
            <a:off x="789876" y="3808245"/>
            <a:ext cx="4367317" cy="2663754"/>
          </a:xfrm>
          <a:prstGeom prst="rect">
            <a:avLst/>
          </a:prstGeom>
          <a:pattFill prst="dkUp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1279FAE0-FA02-5BE4-DD4B-2079C7697F39}"/>
              </a:ext>
            </a:extLst>
          </p:cNvPr>
          <p:cNvSpPr/>
          <p:nvPr/>
        </p:nvSpPr>
        <p:spPr>
          <a:xfrm>
            <a:off x="5390493" y="962935"/>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8" name="テキスト ボックス 27">
            <a:extLst>
              <a:ext uri="{FF2B5EF4-FFF2-40B4-BE49-F238E27FC236}">
                <a16:creationId xmlns:a16="http://schemas.microsoft.com/office/drawing/2014/main" id="{BA520227-2088-3FCC-A035-180B9E13500F}"/>
              </a:ext>
            </a:extLst>
          </p:cNvPr>
          <p:cNvSpPr txBox="1"/>
          <p:nvPr/>
        </p:nvSpPr>
        <p:spPr>
          <a:xfrm>
            <a:off x="5570045" y="1061060"/>
            <a:ext cx="272061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プッシュ通知（縦型）</a:t>
            </a:r>
          </a:p>
        </p:txBody>
      </p:sp>
      <p:cxnSp>
        <p:nvCxnSpPr>
          <p:cNvPr id="29" name="直線コネクタ 28">
            <a:extLst>
              <a:ext uri="{FF2B5EF4-FFF2-40B4-BE49-F238E27FC236}">
                <a16:creationId xmlns:a16="http://schemas.microsoft.com/office/drawing/2014/main" id="{13F98049-323F-3C74-638B-473E1D7D62EC}"/>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C85A39D8-F7E6-DD0E-9F08-5435B21569EE}"/>
              </a:ext>
            </a:extLst>
          </p:cNvPr>
          <p:cNvGrpSpPr/>
          <p:nvPr/>
        </p:nvGrpSpPr>
        <p:grpSpPr>
          <a:xfrm>
            <a:off x="8561689" y="5919847"/>
            <a:ext cx="2943518" cy="307777"/>
            <a:chOff x="8662738" y="5807242"/>
            <a:chExt cx="2943725" cy="307799"/>
          </a:xfrm>
        </p:grpSpPr>
        <p:cxnSp>
          <p:nvCxnSpPr>
            <p:cNvPr id="31" name="直線コネクタ 30">
              <a:extLst>
                <a:ext uri="{FF2B5EF4-FFF2-40B4-BE49-F238E27FC236}">
                  <a16:creationId xmlns:a16="http://schemas.microsoft.com/office/drawing/2014/main" id="{721F4242-B775-E91B-B9E9-2C6B82FAF180}"/>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D36E217-76CB-60D0-688D-39A2DBFF7127}"/>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33" name="テキスト ボックス 32">
              <a:extLst>
                <a:ext uri="{FF2B5EF4-FFF2-40B4-BE49-F238E27FC236}">
                  <a16:creationId xmlns:a16="http://schemas.microsoft.com/office/drawing/2014/main" id="{13AF98FB-4587-53DB-FEF5-623318CD1CE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7</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34" name="テキスト プレースホルダー 1">
            <a:extLst>
              <a:ext uri="{FF2B5EF4-FFF2-40B4-BE49-F238E27FC236}">
                <a16:creationId xmlns:a16="http://schemas.microsoft.com/office/drawing/2014/main" id="{1EA0165E-D5FE-6BEE-BF91-DE1C7FA201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スマホサイトで縦型の画像とテキストをプッシュ配信するメニューです。</a:t>
            </a:r>
            <a:endParaRPr lang="en-US" altLang="ja-JP" sz="1050">
              <a:solidFill>
                <a:prstClr val="black"/>
              </a:solidFill>
              <a:latin typeface="游ゴシック" panose="020B0400000000000000" pitchFamily="50" charset="-128"/>
              <a:ea typeface="游ゴシック" panose="020B0400000000000000" pitchFamily="50" charset="-128"/>
            </a:endParaRPr>
          </a:p>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ユーザーの興味を引く挙動であるため、高いクリック率が期待できます。</a:t>
            </a:r>
          </a:p>
        </p:txBody>
      </p:sp>
      <p:graphicFrame>
        <p:nvGraphicFramePr>
          <p:cNvPr id="35" name="表 34">
            <a:extLst>
              <a:ext uri="{FF2B5EF4-FFF2-40B4-BE49-F238E27FC236}">
                <a16:creationId xmlns:a16="http://schemas.microsoft.com/office/drawing/2014/main" id="{8A8E5F03-1502-3A25-6D53-85CA83ED5B26}"/>
              </a:ext>
            </a:extLst>
          </p:cNvPr>
          <p:cNvGraphicFramePr>
            <a:graphicFrameLocks/>
          </p:cNvGraphicFramePr>
          <p:nvPr/>
        </p:nvGraphicFramePr>
        <p:xfrm>
          <a:off x="5650249" y="2141016"/>
          <a:ext cx="5854957" cy="3049354"/>
        </p:xfrm>
        <a:graphic>
          <a:graphicData uri="http://schemas.openxmlformats.org/drawingml/2006/table">
            <a:tbl>
              <a:tblPr firstRow="1" bandRow="1">
                <a:tableStyleId>{5940675A-B579-460E-94D1-54222C63F5DA}</a:tableStyleId>
              </a:tblPr>
              <a:tblGrid>
                <a:gridCol w="1330996">
                  <a:extLst>
                    <a:ext uri="{9D8B030D-6E8A-4147-A177-3AD203B41FA5}">
                      <a16:colId xmlns:a16="http://schemas.microsoft.com/office/drawing/2014/main" val="3635281353"/>
                    </a:ext>
                  </a:extLst>
                </a:gridCol>
                <a:gridCol w="1262578">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68071">
                  <a:extLst>
                    <a:ext uri="{9D8B030D-6E8A-4147-A177-3AD203B41FA5}">
                      <a16:colId xmlns:a16="http://schemas.microsoft.com/office/drawing/2014/main" val="1985968354"/>
                    </a:ext>
                  </a:extLst>
                </a:gridCol>
                <a:gridCol w="149451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SP</a:t>
                      </a:r>
                      <a:endParaRPr kumimoji="1" lang="ja-JP" altLang="en-US" sz="1000" b="1" spc="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a:t>
                      </a:r>
                      <a:r>
                        <a:rPr lang="en-US" altLang="ja-JP" sz="1000" b="1" spc="80" baseline="0">
                          <a:latin typeface="游ゴシック"/>
                          <a:ea typeface="游ゴシック"/>
                        </a:rPr>
                        <a:t>jpg</a:t>
                      </a:r>
                      <a:endParaRPr kumimoji="1" lang="en-US" altLang="ja-JP" sz="1000" b="1" spc="80" baseline="0">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300×160pix</a:t>
                      </a:r>
                      <a:endParaRPr kumimoji="1" lang="ja-JP" altLang="en-US" sz="1000" b="1" spc="80" baseline="0">
                        <a:latin typeface="游ゴシック"/>
                        <a:ea typeface="游ゴシック"/>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日時指定</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フリークエンシー</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0" baseline="0">
                          <a:latin typeface="游ゴシック"/>
                          <a:ea typeface="游ゴシック"/>
                        </a:rPr>
                        <a:t>3</a:t>
                      </a:r>
                      <a:r>
                        <a:rPr kumimoji="1" lang="ja-JP" altLang="en-US" sz="1000" b="1" spc="0" baseline="0">
                          <a:latin typeface="游ゴシック"/>
                          <a:ea typeface="游ゴシック"/>
                        </a:rPr>
                        <a:t>回／</a:t>
                      </a:r>
                      <a:r>
                        <a:rPr kumimoji="1" lang="en-US" altLang="ja-JP" sz="1000" b="1" spc="0" baseline="0">
                          <a:latin typeface="游ゴシック"/>
                          <a:ea typeface="游ゴシック"/>
                        </a:rPr>
                        <a:t>day</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左図参照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spc="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0" baseline="0">
                          <a:latin typeface="游ゴシック" panose="020B0400000000000000" pitchFamily="50" charset="-128"/>
                          <a:ea typeface="游ゴシック" panose="020B0400000000000000" pitchFamily="50" charset="-128"/>
                        </a:rPr>
                        <a:t>任意</a:t>
                      </a:r>
                      <a:endParaRPr kumimoji="1" lang="zh-TW" altLang="en-US" sz="1000" b="1" spc="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　7営業日前</a:t>
                      </a:r>
                      <a:endParaRPr kumimoji="1" lang="ja-JP" altLang="en-US" sz="1000" b="1" spc="80" baseline="0"/>
                    </a:p>
                  </a:txBody>
                  <a:tcPr marL="91434" marR="0" marT="45717" marB="45717" anchor="ctr">
                    <a:lnL w="0">
                      <a:noFill/>
                    </a:lnL>
                    <a:lnR w="0">
                      <a:noFill/>
                    </a:lnR>
                    <a:lnT w="6350">
                      <a:solidFill>
                        <a:schemeClr val="accent1"/>
                      </a:solidFill>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830495281"/>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0">
                      <a:noFill/>
                    </a:lnL>
                    <a:lnR w="0">
                      <a:noFill/>
                    </a:lnR>
                    <a:lnT w="6350" cap="flat" cmpd="sng" algn="ctr">
                      <a:solidFill>
                        <a:srgbClr val="EB0083"/>
                      </a:solidFill>
                      <a:prstDash val="solid"/>
                      <a:round/>
                      <a:headEnd type="none" w="med" len="med"/>
                      <a:tailEnd type="none" w="med" len="med"/>
                    </a:lnT>
                    <a:lnB w="0">
                      <a:noFill/>
                    </a:lnB>
                  </a:tcPr>
                </a:tc>
                <a:tc>
                  <a:txBody>
                    <a:bodyPr/>
                    <a:lstStyle/>
                    <a:p>
                      <a:pPr lvl="0">
                        <a:buNone/>
                      </a:pPr>
                      <a:r>
                        <a:rPr lang="ja-JP" altLang="en-US" sz="1000" b="1" spc="80" baseline="0">
                          <a:latin typeface="游ゴシック"/>
                          <a:ea typeface="游ゴシック"/>
                        </a:rPr>
                        <a:t>　5営業日前</a:t>
                      </a:r>
                      <a:endParaRPr kumimoji="1" lang="ja-JP" sz="1000" b="1" spc="80" baseline="0"/>
                    </a:p>
                  </a:txBody>
                  <a:tcPr marL="91434" marR="0" marT="45717" marB="45717" anchor="ctr">
                    <a:lnL w="0">
                      <a:noFill/>
                    </a:lnL>
                    <a:lnR w="0">
                      <a:noFill/>
                    </a:lnR>
                    <a:lnT w="6350" cap="flat" cmpd="sng" algn="ctr">
                      <a:solidFill>
                        <a:srgbClr val="EB0083"/>
                      </a:solidFill>
                      <a:prstDash val="solid"/>
                      <a:round/>
                      <a:headEnd type="none" w="med" len="med"/>
                      <a:tailEnd type="none" w="med" len="med"/>
                    </a:lnT>
                    <a:lnB w="0">
                      <a:noFill/>
                    </a:lnB>
                  </a:tcPr>
                </a:tc>
                <a:extLst>
                  <a:ext uri="{0D108BD9-81ED-4DB2-BD59-A6C34878D82A}">
                    <a16:rowId xmlns:a16="http://schemas.microsoft.com/office/drawing/2014/main" val="3323772524"/>
                  </a:ext>
                </a:extLst>
              </a:tr>
            </a:tbl>
          </a:graphicData>
        </a:graphic>
      </p:graphicFrame>
      <p:sp>
        <p:nvSpPr>
          <p:cNvPr id="80" name="正方形/長方形 79">
            <a:extLst>
              <a:ext uri="{FF2B5EF4-FFF2-40B4-BE49-F238E27FC236}">
                <a16:creationId xmlns:a16="http://schemas.microsoft.com/office/drawing/2014/main" id="{2B4190E7-4C35-7342-8EFA-F67902FAB503}"/>
              </a:ext>
            </a:extLst>
          </p:cNvPr>
          <p:cNvSpPr/>
          <p:nvPr/>
        </p:nvSpPr>
        <p:spPr>
          <a:xfrm>
            <a:off x="875284" y="4027865"/>
            <a:ext cx="3987869" cy="1032527"/>
          </a:xfrm>
          <a:prstGeom prst="rect">
            <a:avLst/>
          </a:prstGeom>
        </p:spPr>
        <p:txBody>
          <a:bodyPr wrap="square" tIns="0">
            <a:spAutoFit/>
          </a:bodyPr>
          <a:lstStyle/>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タイトル：全角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15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5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本文：全角</a:t>
            </a:r>
            <a:r>
              <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文字以内（自動改行のため改行指定不可）</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プッシュのフレームはイメージです。</a:t>
            </a: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a:p>
            <a:pPr marL="171442" indent="-171442" algn="l" defTabSz="914358" rtl="0">
              <a:lnSpc>
                <a:spcPct val="130000"/>
              </a:lnSpc>
              <a:buClr>
                <a:srgbClr val="F5296C"/>
              </a:buClr>
              <a:buFont typeface="Wingdings" panose="05000000000000000000" pitchFamily="2" charset="2"/>
              <a:buChar char="n"/>
              <a:defRPr/>
            </a:pPr>
            <a:r>
              <a:rPr kumimoji="1" lang="ja-JP" altLang="en-US" sz="1000" kern="1200">
                <a:solidFill>
                  <a:prstClr val="black"/>
                </a:solidFill>
                <a:latin typeface="游ゴシック" panose="020B0400000000000000" pitchFamily="50" charset="-128"/>
                <a:ea typeface="游ゴシック" panose="020B0400000000000000" pitchFamily="50" charset="-128"/>
                <a:cs typeface="メイリオ" pitchFamily="50" charset="-128"/>
              </a:rPr>
              <a:t>端末によって改行の位置が変わります。</a:t>
            </a:r>
          </a:p>
          <a:p>
            <a:pPr algn="l" defTabSz="914358" rtl="0">
              <a:lnSpc>
                <a:spcPct val="130000"/>
              </a:lnSpc>
              <a:buClr>
                <a:srgbClr val="F5296C"/>
              </a:buClr>
              <a:defRPr/>
            </a:pPr>
            <a:endParaRPr kumimoji="1" lang="en-US" altLang="ja-JP" sz="1000" kern="1200">
              <a:solidFill>
                <a:prstClr val="black"/>
              </a:solidFill>
              <a:latin typeface="游ゴシック" panose="020B0400000000000000" pitchFamily="50" charset="-128"/>
              <a:ea typeface="游ゴシック" panose="020B0400000000000000" pitchFamily="50" charset="-128"/>
              <a:cs typeface="メイリオ" pitchFamily="50" charset="-128"/>
            </a:endParaRPr>
          </a:p>
        </p:txBody>
      </p:sp>
      <p:grpSp>
        <p:nvGrpSpPr>
          <p:cNvPr id="6" name="グループ化 5">
            <a:extLst>
              <a:ext uri="{FF2B5EF4-FFF2-40B4-BE49-F238E27FC236}">
                <a16:creationId xmlns:a16="http://schemas.microsoft.com/office/drawing/2014/main" id="{B55D74E6-5FC1-715F-4538-CA3A4F95BAB0}"/>
              </a:ext>
            </a:extLst>
          </p:cNvPr>
          <p:cNvGrpSpPr/>
          <p:nvPr/>
        </p:nvGrpSpPr>
        <p:grpSpPr>
          <a:xfrm>
            <a:off x="3782430" y="5006315"/>
            <a:ext cx="1100304" cy="1241525"/>
            <a:chOff x="3619045" y="5027344"/>
            <a:chExt cx="1100304" cy="1241525"/>
          </a:xfrm>
        </p:grpSpPr>
        <p:sp>
          <p:nvSpPr>
            <p:cNvPr id="76" name="角丸四角形 107">
              <a:extLst>
                <a:ext uri="{FF2B5EF4-FFF2-40B4-BE49-F238E27FC236}">
                  <a16:creationId xmlns:a16="http://schemas.microsoft.com/office/drawing/2014/main" id="{22AA7478-621B-4A0A-43A7-5773B46C641E}"/>
                </a:ext>
              </a:extLst>
            </p:cNvPr>
            <p:cNvSpPr/>
            <p:nvPr/>
          </p:nvSpPr>
          <p:spPr>
            <a:xfrm>
              <a:off x="3619045" y="5027344"/>
              <a:ext cx="1100304" cy="1241525"/>
            </a:xfrm>
            <a:prstGeom prst="roundRect">
              <a:avLst>
                <a:gd name="adj" fmla="val 9625"/>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358" rtl="0">
                <a:defRPr/>
              </a:pPr>
              <a:r>
                <a:rPr kumimoji="1" lang="ja-JP" altLang="en-US" sz="1050" b="1" kern="1200">
                  <a:solidFill>
                    <a:prstClr val="black"/>
                  </a:solidFill>
                  <a:latin typeface="游ゴシック" panose="020B0400000000000000" pitchFamily="50" charset="-128"/>
                  <a:ea typeface="游ゴシック" panose="020B0400000000000000" pitchFamily="50" charset="-128"/>
                </a:rPr>
                <a:t>サンプル</a:t>
              </a:r>
              <a:endParaRPr kumimoji="1" lang="ja-JP" altLang="en-US" sz="800" b="1" kern="1200">
                <a:solidFill>
                  <a:prstClr val="black"/>
                </a:solidFill>
                <a:latin typeface="游ゴシック" panose="020B0400000000000000" pitchFamily="50" charset="-128"/>
                <a:ea typeface="游ゴシック" panose="020B0400000000000000" pitchFamily="50" charset="-128"/>
              </a:endParaRPr>
            </a:p>
          </p:txBody>
        </p:sp>
        <p:pic>
          <p:nvPicPr>
            <p:cNvPr id="1026" name="Picture 2">
              <a:extLst>
                <a:ext uri="{FF2B5EF4-FFF2-40B4-BE49-F238E27FC236}">
                  <a16:creationId xmlns:a16="http://schemas.microsoft.com/office/drawing/2014/main" id="{81B39B03-D850-8D27-951D-831FFEBFD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881" y="5247710"/>
              <a:ext cx="1008694" cy="100869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プレースホルダー 1">
            <a:extLst>
              <a:ext uri="{FF2B5EF4-FFF2-40B4-BE49-F238E27FC236}">
                <a16:creationId xmlns:a16="http://schemas.microsoft.com/office/drawing/2014/main" id="{EF385D24-1D72-66B9-85B6-D31BDD3FB7F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2" name="テキスト ボックス 1">
            <a:extLst>
              <a:ext uri="{FF2B5EF4-FFF2-40B4-BE49-F238E27FC236}">
                <a16:creationId xmlns:a16="http://schemas.microsoft.com/office/drawing/2014/main" id="{4AC7D6BC-E79C-3789-4016-59CEBC355209}"/>
              </a:ext>
            </a:extLst>
          </p:cNvPr>
          <p:cNvSpPr txBox="1"/>
          <p:nvPr/>
        </p:nvSpPr>
        <p:spPr>
          <a:xfrm>
            <a:off x="5544788" y="4975445"/>
            <a:ext cx="2783602" cy="885114"/>
          </a:xfrm>
          <a:prstGeom prst="rect">
            <a:avLst/>
          </a:prstGeom>
          <a:noFill/>
        </p:spPr>
        <p:txBody>
          <a:bodyPr wrap="square" rtlCol="0">
            <a:spAutoFit/>
          </a:bodyPr>
          <a:lstStyle/>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実際の表示は入稿サイズよりも小さくなります。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50" indent="-171450"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 name="テキスト ボックス 6">
            <a:extLst>
              <a:ext uri="{FF2B5EF4-FFF2-40B4-BE49-F238E27FC236}">
                <a16:creationId xmlns:a16="http://schemas.microsoft.com/office/drawing/2014/main" id="{3D79E4BC-ADDD-35A4-8E36-BDBD01F16507}"/>
              </a:ext>
            </a:extLst>
          </p:cNvPr>
          <p:cNvSpPr txBox="1"/>
          <p:nvPr/>
        </p:nvSpPr>
        <p:spPr>
          <a:xfrm>
            <a:off x="620203" y="705999"/>
            <a:ext cx="2598502"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12" name="二等辺三角形 11">
            <a:extLst>
              <a:ext uri="{FF2B5EF4-FFF2-40B4-BE49-F238E27FC236}">
                <a16:creationId xmlns:a16="http://schemas.microsoft.com/office/drawing/2014/main" id="{7E1AB741-BA36-D80C-BD22-1D8101C2FC73}"/>
              </a:ext>
            </a:extLst>
          </p:cNvPr>
          <p:cNvSpPr>
            <a:spLocks noChangeAspect="1"/>
          </p:cNvSpPr>
          <p:nvPr/>
        </p:nvSpPr>
        <p:spPr>
          <a:xfrm rot="5400000">
            <a:off x="3920449" y="1264091"/>
            <a:ext cx="215985" cy="1861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7" name="グループ化 56">
            <a:extLst>
              <a:ext uri="{FF2B5EF4-FFF2-40B4-BE49-F238E27FC236}">
                <a16:creationId xmlns:a16="http://schemas.microsoft.com/office/drawing/2014/main" id="{6732F263-9FB3-DEB1-E229-9A1156434605}"/>
              </a:ext>
            </a:extLst>
          </p:cNvPr>
          <p:cNvGrpSpPr/>
          <p:nvPr/>
        </p:nvGrpSpPr>
        <p:grpSpPr>
          <a:xfrm>
            <a:off x="789876" y="968533"/>
            <a:ext cx="2035984" cy="2577178"/>
            <a:chOff x="789876" y="968533"/>
            <a:chExt cx="2035984" cy="2577178"/>
          </a:xfrm>
        </p:grpSpPr>
        <p:sp>
          <p:nvSpPr>
            <p:cNvPr id="5" name="正方形/長方形 4">
              <a:extLst>
                <a:ext uri="{FF2B5EF4-FFF2-40B4-BE49-F238E27FC236}">
                  <a16:creationId xmlns:a16="http://schemas.microsoft.com/office/drawing/2014/main" id="{F36B9BF3-AE4D-89D2-CF96-A0E267D70C4C}"/>
                </a:ext>
              </a:extLst>
            </p:cNvPr>
            <p:cNvSpPr/>
            <p:nvPr/>
          </p:nvSpPr>
          <p:spPr>
            <a:xfrm>
              <a:off x="789876"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0" name="図 9" descr="スクリーンショットの画面&#10;&#10;自動的に生成された説明">
              <a:extLst>
                <a:ext uri="{FF2B5EF4-FFF2-40B4-BE49-F238E27FC236}">
                  <a16:creationId xmlns:a16="http://schemas.microsoft.com/office/drawing/2014/main" id="{F8D2D890-B779-B4E1-10B3-BCD875CC279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t="13153"/>
            <a:stretch/>
          </p:blipFill>
          <p:spPr>
            <a:xfrm>
              <a:off x="940358" y="1365058"/>
              <a:ext cx="1777753" cy="2042657"/>
            </a:xfrm>
            <a:prstGeom prst="rect">
              <a:avLst/>
            </a:prstGeom>
            <a:ln>
              <a:noFill/>
            </a:ln>
            <a:effectLst/>
          </p:spPr>
        </p:pic>
        <p:sp>
          <p:nvSpPr>
            <p:cNvPr id="13" name="正方形/長方形 12">
              <a:extLst>
                <a:ext uri="{FF2B5EF4-FFF2-40B4-BE49-F238E27FC236}">
                  <a16:creationId xmlns:a16="http://schemas.microsoft.com/office/drawing/2014/main" id="{343E9DE6-C9AF-8AC9-32D5-70F48A1CE235}"/>
                </a:ext>
              </a:extLst>
            </p:cNvPr>
            <p:cNvSpPr/>
            <p:nvPr/>
          </p:nvSpPr>
          <p:spPr>
            <a:xfrm>
              <a:off x="955989" y="1436681"/>
              <a:ext cx="1716560"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5" name="図 54">
              <a:extLst>
                <a:ext uri="{FF2B5EF4-FFF2-40B4-BE49-F238E27FC236}">
                  <a16:creationId xmlns:a16="http://schemas.microsoft.com/office/drawing/2014/main" id="{B28D5EDC-7781-61CF-52EF-30A6E227A5B2}"/>
                </a:ext>
              </a:extLst>
            </p:cNvPr>
            <p:cNvPicPr>
              <a:picLocks noChangeAspect="1"/>
            </p:cNvPicPr>
            <p:nvPr/>
          </p:nvPicPr>
          <p:blipFill>
            <a:blip r:embed="rId5"/>
            <a:stretch>
              <a:fillRect/>
            </a:stretch>
          </p:blipFill>
          <p:spPr>
            <a:xfrm>
              <a:off x="975445" y="1061060"/>
              <a:ext cx="1700962" cy="370253"/>
            </a:xfrm>
            <a:prstGeom prst="rect">
              <a:avLst/>
            </a:prstGeom>
          </p:spPr>
        </p:pic>
      </p:grpSp>
      <p:grpSp>
        <p:nvGrpSpPr>
          <p:cNvPr id="58" name="グループ化 57">
            <a:extLst>
              <a:ext uri="{FF2B5EF4-FFF2-40B4-BE49-F238E27FC236}">
                <a16:creationId xmlns:a16="http://schemas.microsoft.com/office/drawing/2014/main" id="{075A9F78-00EA-B22C-CB15-563E9D7BE266}"/>
              </a:ext>
            </a:extLst>
          </p:cNvPr>
          <p:cNvGrpSpPr/>
          <p:nvPr/>
        </p:nvGrpSpPr>
        <p:grpSpPr>
          <a:xfrm>
            <a:off x="3121209" y="968533"/>
            <a:ext cx="2035984" cy="2577178"/>
            <a:chOff x="3121209" y="968533"/>
            <a:chExt cx="2035984" cy="2577178"/>
          </a:xfrm>
        </p:grpSpPr>
        <p:sp>
          <p:nvSpPr>
            <p:cNvPr id="8" name="正方形/長方形 7">
              <a:extLst>
                <a:ext uri="{FF2B5EF4-FFF2-40B4-BE49-F238E27FC236}">
                  <a16:creationId xmlns:a16="http://schemas.microsoft.com/office/drawing/2014/main" id="{47EE3F5D-EEAC-8652-4A11-1AE5A1B98B69}"/>
                </a:ext>
              </a:extLst>
            </p:cNvPr>
            <p:cNvSpPr/>
            <p:nvPr/>
          </p:nvSpPr>
          <p:spPr>
            <a:xfrm>
              <a:off x="3121209" y="968533"/>
              <a:ext cx="2035984" cy="257717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31234D4C-56EB-04A2-BF44-31C391DDBA72}"/>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artisticBlur radius="5"/>
                      </a14:imgEffect>
                    </a14:imgLayer>
                  </a14:imgProps>
                </a:ext>
                <a:ext uri="{28A0092B-C50C-407E-A947-70E740481C1C}">
                  <a14:useLocalDpi xmlns:a14="http://schemas.microsoft.com/office/drawing/2010/main"/>
                </a:ext>
              </a:extLst>
            </a:blip>
            <a:srcRect t="15304" b="1"/>
            <a:stretch/>
          </p:blipFill>
          <p:spPr>
            <a:xfrm>
              <a:off x="3275274" y="1414683"/>
              <a:ext cx="1777752" cy="1986108"/>
            </a:xfrm>
            <a:prstGeom prst="rect">
              <a:avLst/>
            </a:prstGeom>
            <a:ln>
              <a:noFill/>
            </a:ln>
            <a:effectLst/>
          </p:spPr>
        </p:pic>
        <p:sp>
          <p:nvSpPr>
            <p:cNvPr id="54" name="正方形/長方形 53">
              <a:extLst>
                <a:ext uri="{FF2B5EF4-FFF2-40B4-BE49-F238E27FC236}">
                  <a16:creationId xmlns:a16="http://schemas.microsoft.com/office/drawing/2014/main" id="{27562D01-74A2-0003-841C-52AB38E6AC1D}"/>
                </a:ext>
              </a:extLst>
            </p:cNvPr>
            <p:cNvSpPr/>
            <p:nvPr/>
          </p:nvSpPr>
          <p:spPr>
            <a:xfrm>
              <a:off x="3304185" y="1431657"/>
              <a:ext cx="1740132" cy="523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pic>
          <p:nvPicPr>
            <p:cNvPr id="56" name="図 55">
              <a:extLst>
                <a:ext uri="{FF2B5EF4-FFF2-40B4-BE49-F238E27FC236}">
                  <a16:creationId xmlns:a16="http://schemas.microsoft.com/office/drawing/2014/main" id="{AF793B2E-5F27-CCD0-AAE3-B374EDD1F077}"/>
                </a:ext>
              </a:extLst>
            </p:cNvPr>
            <p:cNvPicPr>
              <a:picLocks noChangeAspect="1"/>
            </p:cNvPicPr>
            <p:nvPr/>
          </p:nvPicPr>
          <p:blipFill>
            <a:blip r:embed="rId5"/>
            <a:stretch>
              <a:fillRect/>
            </a:stretch>
          </p:blipFill>
          <p:spPr>
            <a:xfrm>
              <a:off x="3288720" y="1041447"/>
              <a:ext cx="1700962" cy="370253"/>
            </a:xfrm>
            <a:prstGeom prst="rect">
              <a:avLst/>
            </a:prstGeom>
          </p:spPr>
        </p:pic>
      </p:grpSp>
      <p:grpSp>
        <p:nvGrpSpPr>
          <p:cNvPr id="59" name="グループ化 58">
            <a:extLst>
              <a:ext uri="{FF2B5EF4-FFF2-40B4-BE49-F238E27FC236}">
                <a16:creationId xmlns:a16="http://schemas.microsoft.com/office/drawing/2014/main" id="{EE76FE34-8E4A-A10F-BF2A-DFF920961B32}"/>
              </a:ext>
            </a:extLst>
          </p:cNvPr>
          <p:cNvGrpSpPr/>
          <p:nvPr/>
        </p:nvGrpSpPr>
        <p:grpSpPr>
          <a:xfrm>
            <a:off x="1817402" y="2379238"/>
            <a:ext cx="816149" cy="1315006"/>
            <a:chOff x="14738218" y="3545677"/>
            <a:chExt cx="816206" cy="1315099"/>
          </a:xfrm>
        </p:grpSpPr>
        <p:grpSp>
          <p:nvGrpSpPr>
            <p:cNvPr id="60" name="グループ化 59">
              <a:extLst>
                <a:ext uri="{FF2B5EF4-FFF2-40B4-BE49-F238E27FC236}">
                  <a16:creationId xmlns:a16="http://schemas.microsoft.com/office/drawing/2014/main" id="{EDC19F18-6F3F-1D06-9815-2E97B383D86F}"/>
                </a:ext>
              </a:extLst>
            </p:cNvPr>
            <p:cNvGrpSpPr/>
            <p:nvPr/>
          </p:nvGrpSpPr>
          <p:grpSpPr>
            <a:xfrm>
              <a:off x="14738218" y="3545677"/>
              <a:ext cx="816206" cy="974300"/>
              <a:chOff x="1341434" y="3606828"/>
              <a:chExt cx="816206" cy="974300"/>
            </a:xfrm>
          </p:grpSpPr>
          <p:sp>
            <p:nvSpPr>
              <p:cNvPr id="62" name="角丸四角形 7">
                <a:extLst>
                  <a:ext uri="{FF2B5EF4-FFF2-40B4-BE49-F238E27FC236}">
                    <a16:creationId xmlns:a16="http://schemas.microsoft.com/office/drawing/2014/main" id="{4B9A802B-D40B-FA02-18C2-E5DD8C6AFF25}"/>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3" name="片側の 2 つの角を丸めた四角形 8">
                <a:extLst>
                  <a:ext uri="{FF2B5EF4-FFF2-40B4-BE49-F238E27FC236}">
                    <a16:creationId xmlns:a16="http://schemas.microsoft.com/office/drawing/2014/main" id="{57A950BF-000D-FC9C-A1AA-1F456466203A}"/>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8803DAFA-6765-1F94-DD7F-D922D4CBA40B}"/>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65" name="テキスト ボックス 64">
                <a:extLst>
                  <a:ext uri="{FF2B5EF4-FFF2-40B4-BE49-F238E27FC236}">
                    <a16:creationId xmlns:a16="http://schemas.microsoft.com/office/drawing/2014/main" id="{B66B5D7E-4BAB-F6BB-72B6-E62FA4EF5EB9}"/>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66" name="正方形/長方形 65">
                <a:extLst>
                  <a:ext uri="{FF2B5EF4-FFF2-40B4-BE49-F238E27FC236}">
                    <a16:creationId xmlns:a16="http://schemas.microsoft.com/office/drawing/2014/main" id="{B60D5946-63FF-F4DE-A488-298279098F04}"/>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67" name="グループ化 66">
                <a:extLst>
                  <a:ext uri="{FF2B5EF4-FFF2-40B4-BE49-F238E27FC236}">
                    <a16:creationId xmlns:a16="http://schemas.microsoft.com/office/drawing/2014/main" id="{C489AEEE-CDF4-4E0F-0931-D6079D02602B}"/>
                  </a:ext>
                </a:extLst>
              </p:cNvPr>
              <p:cNvGrpSpPr/>
              <p:nvPr/>
            </p:nvGrpSpPr>
            <p:grpSpPr>
              <a:xfrm>
                <a:off x="1997282" y="3645228"/>
                <a:ext cx="119206" cy="119206"/>
                <a:chOff x="-360062" y="3621425"/>
                <a:chExt cx="119206" cy="119206"/>
              </a:xfrm>
            </p:grpSpPr>
            <p:sp>
              <p:nvSpPr>
                <p:cNvPr id="69" name="円/楕円 14">
                  <a:extLst>
                    <a:ext uri="{FF2B5EF4-FFF2-40B4-BE49-F238E27FC236}">
                      <a16:creationId xmlns:a16="http://schemas.microsoft.com/office/drawing/2014/main" id="{EA67A96C-A880-6A6C-296B-B5020E7487B4}"/>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0" name="乗算記号 69">
                  <a:extLst>
                    <a:ext uri="{FF2B5EF4-FFF2-40B4-BE49-F238E27FC236}">
                      <a16:creationId xmlns:a16="http://schemas.microsoft.com/office/drawing/2014/main" id="{ED838A2A-FBE0-5A96-43FE-2A7236B68BEC}"/>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68" name="角丸四角形 66">
                <a:extLst>
                  <a:ext uri="{FF2B5EF4-FFF2-40B4-BE49-F238E27FC236}">
                    <a16:creationId xmlns:a16="http://schemas.microsoft.com/office/drawing/2014/main" id="{E2FBE279-CB0D-4B41-E895-F234DA0FDB85}"/>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61" name="図 60">
              <a:extLst>
                <a:ext uri="{FF2B5EF4-FFF2-40B4-BE49-F238E27FC236}">
                  <a16:creationId xmlns:a16="http://schemas.microsoft.com/office/drawing/2014/main" id="{3645E93C-D39B-2E6A-E7EF-F53DE19FF7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grpSp>
        <p:nvGrpSpPr>
          <p:cNvPr id="71" name="グループ化 70">
            <a:extLst>
              <a:ext uri="{FF2B5EF4-FFF2-40B4-BE49-F238E27FC236}">
                <a16:creationId xmlns:a16="http://schemas.microsoft.com/office/drawing/2014/main" id="{249AEFB3-D50B-369F-E383-F62D6EB9A935}"/>
              </a:ext>
            </a:extLst>
          </p:cNvPr>
          <p:cNvGrpSpPr/>
          <p:nvPr/>
        </p:nvGrpSpPr>
        <p:grpSpPr>
          <a:xfrm>
            <a:off x="4147752" y="2379238"/>
            <a:ext cx="816149" cy="1315006"/>
            <a:chOff x="14738218" y="3545677"/>
            <a:chExt cx="816206" cy="1315099"/>
          </a:xfrm>
        </p:grpSpPr>
        <p:grpSp>
          <p:nvGrpSpPr>
            <p:cNvPr id="72" name="グループ化 71">
              <a:extLst>
                <a:ext uri="{FF2B5EF4-FFF2-40B4-BE49-F238E27FC236}">
                  <a16:creationId xmlns:a16="http://schemas.microsoft.com/office/drawing/2014/main" id="{1313D6E1-4CA1-ECF8-76FC-AF6C717D9549}"/>
                </a:ext>
              </a:extLst>
            </p:cNvPr>
            <p:cNvGrpSpPr/>
            <p:nvPr/>
          </p:nvGrpSpPr>
          <p:grpSpPr>
            <a:xfrm>
              <a:off x="14738218" y="3545677"/>
              <a:ext cx="816206" cy="974300"/>
              <a:chOff x="1341434" y="3606828"/>
              <a:chExt cx="816206" cy="974300"/>
            </a:xfrm>
          </p:grpSpPr>
          <p:sp>
            <p:nvSpPr>
              <p:cNvPr id="74" name="角丸四角形 7">
                <a:extLst>
                  <a:ext uri="{FF2B5EF4-FFF2-40B4-BE49-F238E27FC236}">
                    <a16:creationId xmlns:a16="http://schemas.microsoft.com/office/drawing/2014/main" id="{68D98F28-B1A9-E56E-72D6-FC57EDA79697}"/>
                  </a:ext>
                </a:extLst>
              </p:cNvPr>
              <p:cNvSpPr/>
              <p:nvPr/>
            </p:nvSpPr>
            <p:spPr>
              <a:xfrm>
                <a:off x="1341434" y="3606828"/>
                <a:ext cx="816206" cy="974300"/>
              </a:xfrm>
              <a:prstGeom prst="roundRect">
                <a:avLst>
                  <a:gd name="adj" fmla="val 4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5" name="片側の 2 つの角を丸めた四角形 8">
                <a:extLst>
                  <a:ext uri="{FF2B5EF4-FFF2-40B4-BE49-F238E27FC236}">
                    <a16:creationId xmlns:a16="http://schemas.microsoft.com/office/drawing/2014/main" id="{6AAB0CED-7D98-DA02-DFFD-5E5E4568FA07}"/>
                  </a:ext>
                </a:extLst>
              </p:cNvPr>
              <p:cNvSpPr/>
              <p:nvPr/>
            </p:nvSpPr>
            <p:spPr>
              <a:xfrm>
                <a:off x="1341434" y="3606829"/>
                <a:ext cx="813600" cy="423240"/>
              </a:xfrm>
              <a:prstGeom prst="round2SameRect">
                <a:avLst>
                  <a:gd name="adj1" fmla="val 6915"/>
                  <a:gd name="adj2" fmla="val 0"/>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000" b="1" kern="1200">
                    <a:solidFill>
                      <a:prstClr val="white"/>
                    </a:solidFill>
                    <a:latin typeface="游ゴシック" panose="020B0400000000000000" pitchFamily="50" charset="-128"/>
                    <a:ea typeface="游ゴシック" panose="020B0400000000000000" pitchFamily="50" charset="-128"/>
                  </a:rPr>
                  <a:t>AD</a:t>
                </a:r>
                <a:endParaRPr kumimoji="1" lang="ja-JP" altLang="en-US" sz="1000" b="1" kern="1200">
                  <a:solidFill>
                    <a:prstClr val="white"/>
                  </a:solidFill>
                  <a:latin typeface="游ゴシック" panose="020B0400000000000000" pitchFamily="50" charset="-128"/>
                  <a:ea typeface="游ゴシック" panose="020B0400000000000000" pitchFamily="50" charset="-128"/>
                </a:endParaRPr>
              </a:p>
            </p:txBody>
          </p:sp>
          <p:sp>
            <p:nvSpPr>
              <p:cNvPr id="77" name="テキスト ボックス 76">
                <a:extLst>
                  <a:ext uri="{FF2B5EF4-FFF2-40B4-BE49-F238E27FC236}">
                    <a16:creationId xmlns:a16="http://schemas.microsoft.com/office/drawing/2014/main" id="{CDB2AC40-0B65-21DE-4F11-3B345E7BC3B0}"/>
                  </a:ext>
                </a:extLst>
              </p:cNvPr>
              <p:cNvSpPr txBox="1"/>
              <p:nvPr/>
            </p:nvSpPr>
            <p:spPr>
              <a:xfrm>
                <a:off x="1390757" y="4160765"/>
                <a:ext cx="625755" cy="184679"/>
              </a:xfrm>
              <a:prstGeom prst="rect">
                <a:avLst/>
              </a:prstGeom>
              <a:noFill/>
            </p:spPr>
            <p:txBody>
              <a:bodyPr wrap="square" lIns="0" tIns="0" rIns="0" bIns="0" rtlCol="0">
                <a:spAutoFit/>
              </a:bodyPr>
              <a:lstStyle/>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ここにタイトルが</a:t>
                </a:r>
                <a:endParaRPr kumimoji="1" lang="en-US" altLang="ja-JP" sz="600" b="1"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defRPr/>
                </a:pPr>
                <a:r>
                  <a:rPr kumimoji="1" lang="ja-JP" altLang="en-US" sz="600" b="1" kern="1200">
                    <a:solidFill>
                      <a:prstClr val="black"/>
                    </a:solidFill>
                    <a:latin typeface="游ゴシック" panose="020B0400000000000000" pitchFamily="50" charset="-128"/>
                    <a:ea typeface="游ゴシック" panose="020B0400000000000000" pitchFamily="50" charset="-128"/>
                    <a:cs typeface="+mn-cs"/>
                  </a:rPr>
                  <a:t>はいります</a:t>
                </a:r>
              </a:p>
            </p:txBody>
          </p:sp>
          <p:sp>
            <p:nvSpPr>
              <p:cNvPr id="78" name="テキスト ボックス 77">
                <a:extLst>
                  <a:ext uri="{FF2B5EF4-FFF2-40B4-BE49-F238E27FC236}">
                    <a16:creationId xmlns:a16="http://schemas.microsoft.com/office/drawing/2014/main" id="{DF4A8A5E-AFBA-6C2E-C946-4EFD99690F1A}"/>
                  </a:ext>
                </a:extLst>
              </p:cNvPr>
              <p:cNvSpPr txBox="1"/>
              <p:nvPr/>
            </p:nvSpPr>
            <p:spPr>
              <a:xfrm>
                <a:off x="1390757" y="4360894"/>
                <a:ext cx="709566" cy="184679"/>
              </a:xfrm>
              <a:prstGeom prst="rect">
                <a:avLst/>
              </a:prstGeom>
              <a:noFill/>
            </p:spPr>
            <p:txBody>
              <a:bodyPr wrap="square" lIns="0" tIns="0" rIns="0" bIns="0" rtlCol="0">
                <a:spAutoFit/>
              </a:bodyPr>
              <a:lstStyle/>
              <a:p>
                <a:pPr algn="just" defTabSz="914358" rtl="0">
                  <a:defRPr/>
                </a:pPr>
                <a:r>
                  <a:rPr kumimoji="1" lang="ja-JP" altLang="en-US" sz="400" b="1" kern="1200">
                    <a:solidFill>
                      <a:prstClr val="black"/>
                    </a:solidFill>
                    <a:latin typeface="游ゴシック" panose="020B0400000000000000" pitchFamily="50" charset="-128"/>
                    <a:ea typeface="游ゴシック" panose="020B0400000000000000" pitchFamily="50" charset="-128"/>
                    <a:cs typeface="+mn-cs"/>
                  </a:rPr>
                  <a:t>ここに本文がはいります。ここに本文がはいります。ここに本文がはいります。</a:t>
                </a:r>
              </a:p>
            </p:txBody>
          </p:sp>
          <p:sp>
            <p:nvSpPr>
              <p:cNvPr id="79" name="正方形/長方形 78">
                <a:extLst>
                  <a:ext uri="{FF2B5EF4-FFF2-40B4-BE49-F238E27FC236}">
                    <a16:creationId xmlns:a16="http://schemas.microsoft.com/office/drawing/2014/main" id="{70C74CDE-58EC-7D1E-8B96-9B645BFFAFC7}"/>
                  </a:ext>
                </a:extLst>
              </p:cNvPr>
              <p:cNvSpPr/>
              <p:nvPr/>
            </p:nvSpPr>
            <p:spPr>
              <a:xfrm>
                <a:off x="1390757" y="4046959"/>
                <a:ext cx="222231" cy="939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8" tIns="46797" rIns="35998" rtlCol="0" anchor="ctr"/>
              <a:lstStyle/>
              <a:p>
                <a:pPr algn="ctr" defTabSz="914358" rtl="0">
                  <a:defRPr/>
                </a:pPr>
                <a:r>
                  <a:rPr kumimoji="1" lang="en-US" altLang="ja-JP" sz="400" b="1" kern="1200">
                    <a:solidFill>
                      <a:prstClr val="white"/>
                    </a:solidFill>
                    <a:latin typeface="游ゴシック" panose="020B0400000000000000" pitchFamily="50" charset="-128"/>
                    <a:ea typeface="游ゴシック" panose="020B0400000000000000" pitchFamily="50" charset="-128"/>
                  </a:rPr>
                  <a:t>PR</a:t>
                </a:r>
                <a:endParaRPr kumimoji="1" lang="ja-JP" altLang="en-US" sz="400" b="1" kern="1200">
                  <a:solidFill>
                    <a:prstClr val="white"/>
                  </a:solidFill>
                  <a:latin typeface="游ゴシック" panose="020B0400000000000000" pitchFamily="50" charset="-128"/>
                  <a:ea typeface="游ゴシック" panose="020B0400000000000000" pitchFamily="50" charset="-128"/>
                </a:endParaRPr>
              </a:p>
            </p:txBody>
          </p:sp>
          <p:grpSp>
            <p:nvGrpSpPr>
              <p:cNvPr id="114" name="グループ化 113">
                <a:extLst>
                  <a:ext uri="{FF2B5EF4-FFF2-40B4-BE49-F238E27FC236}">
                    <a16:creationId xmlns:a16="http://schemas.microsoft.com/office/drawing/2014/main" id="{5B4FE12D-71D2-76B4-8317-B71615B467DA}"/>
                  </a:ext>
                </a:extLst>
              </p:cNvPr>
              <p:cNvGrpSpPr/>
              <p:nvPr/>
            </p:nvGrpSpPr>
            <p:grpSpPr>
              <a:xfrm>
                <a:off x="1997282" y="3645228"/>
                <a:ext cx="119206" cy="119206"/>
                <a:chOff x="-360062" y="3621425"/>
                <a:chExt cx="119206" cy="119206"/>
              </a:xfrm>
            </p:grpSpPr>
            <p:sp>
              <p:nvSpPr>
                <p:cNvPr id="116" name="円/楕円 14">
                  <a:extLst>
                    <a:ext uri="{FF2B5EF4-FFF2-40B4-BE49-F238E27FC236}">
                      <a16:creationId xmlns:a16="http://schemas.microsoft.com/office/drawing/2014/main" id="{27FC2FB5-447D-B7B1-DE12-AC08216CD6E2}"/>
                    </a:ext>
                  </a:extLst>
                </p:cNvPr>
                <p:cNvSpPr/>
                <p:nvPr/>
              </p:nvSpPr>
              <p:spPr>
                <a:xfrm>
                  <a:off x="-360062" y="3621425"/>
                  <a:ext cx="119206" cy="11920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7" name="乗算記号 116">
                  <a:extLst>
                    <a:ext uri="{FF2B5EF4-FFF2-40B4-BE49-F238E27FC236}">
                      <a16:creationId xmlns:a16="http://schemas.microsoft.com/office/drawing/2014/main" id="{2FC003A0-FDA5-002B-50DA-4C3CBE44BEA5}"/>
                    </a:ext>
                  </a:extLst>
                </p:cNvPr>
                <p:cNvSpPr/>
                <p:nvPr/>
              </p:nvSpPr>
              <p:spPr>
                <a:xfrm>
                  <a:off x="-360062" y="3621425"/>
                  <a:ext cx="119206" cy="119206"/>
                </a:xfrm>
                <a:prstGeom prst="mathMultiply">
                  <a:avLst>
                    <a:gd name="adj1" fmla="val 3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115" name="角丸四角形 66">
                <a:extLst>
                  <a:ext uri="{FF2B5EF4-FFF2-40B4-BE49-F238E27FC236}">
                    <a16:creationId xmlns:a16="http://schemas.microsoft.com/office/drawing/2014/main" id="{39F691BB-3C40-0C22-0B69-DB400DA213E7}"/>
                  </a:ext>
                </a:extLst>
              </p:cNvPr>
              <p:cNvSpPr/>
              <p:nvPr/>
            </p:nvSpPr>
            <p:spPr>
              <a:xfrm>
                <a:off x="1341434" y="3606828"/>
                <a:ext cx="816206" cy="974300"/>
              </a:xfrm>
              <a:prstGeom prst="roundRect">
                <a:avLst>
                  <a:gd name="adj" fmla="val 401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pic>
          <p:nvPicPr>
            <p:cNvPr id="73" name="図 72">
              <a:extLst>
                <a:ext uri="{FF2B5EF4-FFF2-40B4-BE49-F238E27FC236}">
                  <a16:creationId xmlns:a16="http://schemas.microsoft.com/office/drawing/2014/main" id="{38237D04-A27E-4D84-3E59-3BE795F413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151119">
              <a:off x="15223385" y="4255976"/>
              <a:ext cx="257600" cy="604800"/>
            </a:xfrm>
            <a:prstGeom prst="rect">
              <a:avLst/>
            </a:prstGeom>
          </p:spPr>
        </p:pic>
      </p:grpSp>
    </p:spTree>
    <p:extLst>
      <p:ext uri="{BB962C8B-B14F-4D97-AF65-F5344CB8AC3E}">
        <p14:creationId xmlns:p14="http://schemas.microsoft.com/office/powerpoint/2010/main" val="245215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D1EC6-241F-9E00-432D-C969F169E04B}"/>
              </a:ext>
            </a:extLst>
          </p:cNvPr>
          <p:cNvSpPr>
            <a:spLocks noGrp="1"/>
          </p:cNvSpPr>
          <p:nvPr>
            <p:ph type="ctrTitle"/>
          </p:nvPr>
        </p:nvSpPr>
        <p:spPr>
          <a:xfrm>
            <a:off x="523467" y="3396227"/>
            <a:ext cx="11030549" cy="1674249"/>
          </a:xfrm>
        </p:spPr>
        <p:txBody>
          <a:bodyPr>
            <a:noAutofit/>
          </a:bodyPr>
          <a:lstStyle/>
          <a:p>
            <a:pPr algn="ctr"/>
            <a:r>
              <a:rPr lang="ja-JP" altLang="en-US" sz="3600" dirty="0">
                <a:solidFill>
                  <a:srgbClr val="000000"/>
                </a:solidFill>
                <a:latin typeface="Yu Gothic"/>
                <a:ea typeface="Yu Gothic"/>
                <a:cs typeface="Arial"/>
              </a:rPr>
              <a:t>朝日新聞デジタル版 限定広告メニュー</a:t>
            </a:r>
            <a:endParaRPr lang="ja-JP" sz="3600" dirty="0"/>
          </a:p>
        </p:txBody>
      </p:sp>
    </p:spTree>
    <p:extLst>
      <p:ext uri="{BB962C8B-B14F-4D97-AF65-F5344CB8AC3E}">
        <p14:creationId xmlns:p14="http://schemas.microsoft.com/office/powerpoint/2010/main" val="37606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F45281A-01C1-730B-3E3F-F3E9F90B9082}"/>
              </a:ext>
            </a:extLst>
          </p:cNvPr>
          <p:cNvSpPr/>
          <p:nvPr/>
        </p:nvSpPr>
        <p:spPr>
          <a:xfrm>
            <a:off x="627316" y="932400"/>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7" name="スライド番号プレースホルダー 3">
            <a:extLst>
              <a:ext uri="{FF2B5EF4-FFF2-40B4-BE49-F238E27FC236}">
                <a16:creationId xmlns:a16="http://schemas.microsoft.com/office/drawing/2014/main" id="{33975C4A-DAF7-441F-A054-7D5DFBB8F91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6A7D5498-ADEC-40DF-8567-A9B4D2BFFE87}"/>
              </a:ext>
            </a:extLst>
          </p:cNvPr>
          <p:cNvSpPr>
            <a:spLocks noGrp="1"/>
          </p:cNvSpPr>
          <p:nvPr>
            <p:ph type="title"/>
          </p:nvPr>
        </p:nvSpPr>
        <p:spPr/>
        <p:txBody>
          <a:bodyPr>
            <a:noAutofit/>
          </a:bodyPr>
          <a:lstStyle/>
          <a:p>
            <a:r>
              <a:rPr kumimoji="1" lang="en-US" altLang="ja-JP" dirty="0"/>
              <a:t>PC.</a:t>
            </a:r>
            <a:r>
              <a:rPr kumimoji="1" lang="ja-JP" altLang="en-US" dirty="0"/>
              <a:t> </a:t>
            </a:r>
            <a:r>
              <a:rPr lang="ja-JP" altLang="en-US" dirty="0"/>
              <a:t>平日１</a:t>
            </a:r>
            <a:r>
              <a:rPr lang="en-US" altLang="ja-JP" dirty="0"/>
              <a:t>day</a:t>
            </a:r>
            <a:r>
              <a:rPr lang="ja-JP" altLang="en-US" dirty="0"/>
              <a:t>ジャック ゲート広告</a:t>
            </a:r>
            <a:endParaRPr kumimoji="1" lang="ja-JP" altLang="en-US" dirty="0"/>
          </a:p>
        </p:txBody>
      </p:sp>
      <p:sp>
        <p:nvSpPr>
          <p:cNvPr id="13" name="テキスト ボックス 12">
            <a:extLst>
              <a:ext uri="{FF2B5EF4-FFF2-40B4-BE49-F238E27FC236}">
                <a16:creationId xmlns:a16="http://schemas.microsoft.com/office/drawing/2014/main" id="{5F7FC41D-E11D-4318-B6FC-31D354167696}"/>
              </a:ext>
            </a:extLst>
          </p:cNvPr>
          <p:cNvSpPr txBox="1"/>
          <p:nvPr/>
        </p:nvSpPr>
        <p:spPr>
          <a:xfrm>
            <a:off x="1139860" y="681038"/>
            <a:ext cx="3464551" cy="276999"/>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サイト（トップページ）</a:t>
            </a:r>
          </a:p>
        </p:txBody>
      </p:sp>
      <p:grpSp>
        <p:nvGrpSpPr>
          <p:cNvPr id="10" name="グループ化 9">
            <a:extLst>
              <a:ext uri="{FF2B5EF4-FFF2-40B4-BE49-F238E27FC236}">
                <a16:creationId xmlns:a16="http://schemas.microsoft.com/office/drawing/2014/main" id="{BD8270CB-9A35-6767-38EA-DD32FC4BA5FF}"/>
              </a:ext>
            </a:extLst>
          </p:cNvPr>
          <p:cNvGrpSpPr/>
          <p:nvPr/>
        </p:nvGrpSpPr>
        <p:grpSpPr>
          <a:xfrm>
            <a:off x="730553" y="1001495"/>
            <a:ext cx="4460871" cy="5070951"/>
            <a:chOff x="980709" y="1868361"/>
            <a:chExt cx="4461184" cy="5071307"/>
          </a:xfrm>
        </p:grpSpPr>
        <p:sp>
          <p:nvSpPr>
            <p:cNvPr id="61" name="正方形/長方形 60">
              <a:extLst>
                <a:ext uri="{FF2B5EF4-FFF2-40B4-BE49-F238E27FC236}">
                  <a16:creationId xmlns:a16="http://schemas.microsoft.com/office/drawing/2014/main" id="{481DFFA4-A04D-4D15-9691-0FDE775101E1}"/>
                </a:ext>
              </a:extLst>
            </p:cNvPr>
            <p:cNvSpPr/>
            <p:nvPr/>
          </p:nvSpPr>
          <p:spPr>
            <a:xfrm>
              <a:off x="1502748" y="1869029"/>
              <a:ext cx="3178556" cy="42874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64" name="正方形/長方形 63">
              <a:extLst>
                <a:ext uri="{FF2B5EF4-FFF2-40B4-BE49-F238E27FC236}">
                  <a16:creationId xmlns:a16="http://schemas.microsoft.com/office/drawing/2014/main" id="{824C01C7-A3DC-4B6F-8253-C51EEEC61A46}"/>
                </a:ext>
              </a:extLst>
            </p:cNvPr>
            <p:cNvSpPr/>
            <p:nvPr/>
          </p:nvSpPr>
          <p:spPr>
            <a:xfrm>
              <a:off x="1582443" y="1868361"/>
              <a:ext cx="3047086" cy="640667"/>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200" b="1" kern="1200" dirty="0">
                  <a:solidFill>
                    <a:prstClr val="white"/>
                  </a:solidFill>
                  <a:latin typeface="游ゴシック" panose="020B0400000000000000" pitchFamily="50" charset="-128"/>
                  <a:ea typeface="游ゴシック" panose="020B0400000000000000" pitchFamily="50" charset="-128"/>
                </a:rPr>
                <a:t>(</a:t>
              </a:r>
              <a:r>
                <a:rPr kumimoji="1" lang="ja-JP" altLang="en-US" sz="1200" b="1" kern="1200" dirty="0">
                  <a:solidFill>
                    <a:prstClr val="white"/>
                  </a:solidFill>
                  <a:latin typeface="游ゴシック" panose="020B0400000000000000" pitchFamily="50" charset="-128"/>
                  <a:ea typeface="游ゴシック" panose="020B0400000000000000" pitchFamily="50" charset="-128"/>
                </a:rPr>
                <a:t>Ａ</a:t>
              </a:r>
              <a:r>
                <a:rPr kumimoji="1" lang="en-US" altLang="ja-JP" sz="1200" b="1" kern="1200" dirty="0">
                  <a:solidFill>
                    <a:prstClr val="white"/>
                  </a:solidFill>
                  <a:latin typeface="游ゴシック" panose="020B0400000000000000" pitchFamily="50" charset="-128"/>
                  <a:ea typeface="游ゴシック" panose="020B0400000000000000" pitchFamily="50" charset="-128"/>
                </a:rPr>
                <a:t>)</a:t>
              </a:r>
              <a:endParaRPr kumimoji="1" lang="ja-JP" altLang="en-US" sz="1200" b="1" kern="1200" dirty="0">
                <a:solidFill>
                  <a:prstClr val="white"/>
                </a:solidFill>
                <a:latin typeface="游ゴシック" panose="020B0400000000000000" pitchFamily="50" charset="-128"/>
                <a:ea typeface="游ゴシック" panose="020B0400000000000000" pitchFamily="50" charset="-128"/>
              </a:endParaRPr>
            </a:p>
          </p:txBody>
        </p:sp>
        <p:pic>
          <p:nvPicPr>
            <p:cNvPr id="70" name="Picture 8">
              <a:extLst>
                <a:ext uri="{FF2B5EF4-FFF2-40B4-BE49-F238E27FC236}">
                  <a16:creationId xmlns:a16="http://schemas.microsoft.com/office/drawing/2014/main" id="{D7246FA0-E06F-41E6-8918-2F363B4ACCB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20232"/>
            <a:stretch/>
          </p:blipFill>
          <p:spPr>
            <a:xfrm>
              <a:off x="1502748" y="2896229"/>
              <a:ext cx="3178557" cy="4029586"/>
            </a:xfrm>
            <a:prstGeom prst="rect">
              <a:avLst/>
            </a:prstGeom>
            <a:ln>
              <a:noFill/>
            </a:ln>
            <a:effectLst>
              <a:softEdge rad="0"/>
            </a:effectLst>
          </p:spPr>
        </p:pic>
        <p:sp>
          <p:nvSpPr>
            <p:cNvPr id="71" name="正方形/長方形 70">
              <a:extLst>
                <a:ext uri="{FF2B5EF4-FFF2-40B4-BE49-F238E27FC236}">
                  <a16:creationId xmlns:a16="http://schemas.microsoft.com/office/drawing/2014/main" id="{25A0EC4F-FB99-482A-A5EA-A9F2C3358F76}"/>
                </a:ext>
              </a:extLst>
            </p:cNvPr>
            <p:cNvSpPr/>
            <p:nvPr/>
          </p:nvSpPr>
          <p:spPr>
            <a:xfrm rot="5400000">
              <a:off x="2436901"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E22859F3-B73D-402D-9ADD-C72F2E4A65DF}"/>
                </a:ext>
              </a:extLst>
            </p:cNvPr>
            <p:cNvSpPr/>
            <p:nvPr/>
          </p:nvSpPr>
          <p:spPr>
            <a:xfrm rot="5400000">
              <a:off x="-1285293" y="4134363"/>
              <a:ext cx="5071307" cy="539304"/>
            </a:xfrm>
            <a:prstGeom prst="rect">
              <a:avLst/>
            </a:prstGeom>
            <a:solidFill>
              <a:srgbClr val="F5296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id="{DF50866D-1BD9-4A82-B6C4-5DFD813CBC9B}"/>
                </a:ext>
              </a:extLst>
            </p:cNvPr>
            <p:cNvSpPr/>
            <p:nvPr/>
          </p:nvSpPr>
          <p:spPr>
            <a:xfrm>
              <a:off x="3919263" y="3526297"/>
              <a:ext cx="710266" cy="561628"/>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en-US" altLang="ja-JP" sz="1200" b="1" kern="1200">
                  <a:solidFill>
                    <a:prstClr val="white"/>
                  </a:solidFill>
                  <a:latin typeface="游ゴシック" panose="020B0400000000000000" pitchFamily="50" charset="-128"/>
                  <a:ea typeface="游ゴシック" panose="020B0400000000000000" pitchFamily="50" charset="-128"/>
                </a:rPr>
                <a:t>(D)</a:t>
              </a:r>
            </a:p>
          </p:txBody>
        </p:sp>
        <p:sp>
          <p:nvSpPr>
            <p:cNvPr id="74" name="テキスト ボックス 73">
              <a:extLst>
                <a:ext uri="{FF2B5EF4-FFF2-40B4-BE49-F238E27FC236}">
                  <a16:creationId xmlns:a16="http://schemas.microsoft.com/office/drawing/2014/main" id="{28A7C6BF-BA4F-45D3-8468-EF39126B291C}"/>
                </a:ext>
              </a:extLst>
            </p:cNvPr>
            <p:cNvSpPr txBox="1"/>
            <p:nvPr/>
          </p:nvSpPr>
          <p:spPr>
            <a:xfrm>
              <a:off x="1009314" y="4180025"/>
              <a:ext cx="664143" cy="277018"/>
            </a:xfrm>
            <a:prstGeom prst="rect">
              <a:avLst/>
            </a:prstGeom>
            <a:noFill/>
          </p:spPr>
          <p:txBody>
            <a:bodyPr wrap="square" rtlCol="0">
              <a:spAutoFit/>
            </a:bodyPr>
            <a:lstStyle/>
            <a:p>
              <a:pPr algn="l" defTabSz="914358" rtl="0">
                <a:defRPr/>
              </a:pPr>
              <a:r>
                <a:rPr kumimoji="1" lang="en-US" altLang="ja-JP" sz="1200" b="1" kern="1200">
                  <a:solidFill>
                    <a:prstClr val="white"/>
                  </a:solidFill>
                  <a:latin typeface="游ゴシック" panose="020B0400000000000000" pitchFamily="50" charset="-128"/>
                  <a:ea typeface="游ゴシック" panose="020B0400000000000000" pitchFamily="50" charset="-128"/>
                  <a:cs typeface="+mn-cs"/>
                </a:rPr>
                <a:t>(</a:t>
              </a:r>
              <a:r>
                <a:rPr kumimoji="1" lang="ja-JP" altLang="en-US" sz="1200" b="1" kern="1200">
                  <a:solidFill>
                    <a:prstClr val="white"/>
                  </a:solidFill>
                  <a:latin typeface="游ゴシック" panose="020B0400000000000000" pitchFamily="50" charset="-128"/>
                  <a:ea typeface="游ゴシック" panose="020B0400000000000000" pitchFamily="50" charset="-128"/>
                  <a:cs typeface="+mn-cs"/>
                </a:rPr>
                <a:t>Ｂ</a:t>
              </a:r>
              <a:r>
                <a:rPr kumimoji="1" lang="en-US" altLang="ja-JP" sz="1200" b="1" kern="1200">
                  <a:solidFill>
                    <a:prstClr val="white"/>
                  </a:solidFill>
                  <a:latin typeface="游ゴシック" panose="020B0400000000000000" pitchFamily="50" charset="-128"/>
                  <a:ea typeface="游ゴシック" panose="020B0400000000000000" pitchFamily="50" charset="-128"/>
                  <a:cs typeface="+mn-cs"/>
                </a:rPr>
                <a:t>)</a:t>
              </a:r>
              <a:endParaRPr kumimoji="1" lang="ja-JP" altLang="en-US" sz="1200" b="1" kern="1200">
                <a:solidFill>
                  <a:prstClr val="white"/>
                </a:solidFill>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E59F19A8-E634-1BBB-A1C8-5EA7E24D918D}"/>
                </a:ext>
              </a:extLst>
            </p:cNvPr>
            <p:cNvSpPr txBox="1"/>
            <p:nvPr/>
          </p:nvSpPr>
          <p:spPr>
            <a:xfrm>
              <a:off x="4777750" y="4180025"/>
              <a:ext cx="664143" cy="277018"/>
            </a:xfrm>
            <a:prstGeom prst="rect">
              <a:avLst/>
            </a:prstGeom>
            <a:noFill/>
          </p:spPr>
          <p:txBody>
            <a:bodyPr wrap="square" rtlCol="0">
              <a:spAutoFit/>
            </a:bodyPr>
            <a:lstStyle/>
            <a:p>
              <a:pPr algn="l" defTabSz="914358" rtl="0">
                <a:defRPr/>
              </a:pPr>
              <a:r>
                <a:rPr kumimoji="1" lang="en-US" altLang="ja-JP" sz="1200" b="1" kern="1200">
                  <a:solidFill>
                    <a:prstClr val="white"/>
                  </a:solidFill>
                  <a:latin typeface="游ゴシック" panose="020B0400000000000000" pitchFamily="50" charset="-128"/>
                  <a:ea typeface="游ゴシック" panose="020B0400000000000000" pitchFamily="50" charset="-128"/>
                  <a:cs typeface="+mn-cs"/>
                </a:rPr>
                <a:t>(C)</a:t>
              </a:r>
              <a:endParaRPr kumimoji="1" lang="ja-JP" altLang="en-US" sz="1200" b="1" kern="1200">
                <a:solidFill>
                  <a:prstClr val="white"/>
                </a:solidFill>
                <a:latin typeface="游ゴシック" panose="020B0400000000000000" pitchFamily="50" charset="-128"/>
                <a:ea typeface="游ゴシック" panose="020B0400000000000000" pitchFamily="50" charset="-128"/>
                <a:cs typeface="+mn-cs"/>
              </a:endParaRPr>
            </a:p>
          </p:txBody>
        </p:sp>
      </p:grpSp>
      <p:sp>
        <p:nvSpPr>
          <p:cNvPr id="4" name="正方形/長方形 3">
            <a:extLst>
              <a:ext uri="{FF2B5EF4-FFF2-40B4-BE49-F238E27FC236}">
                <a16:creationId xmlns:a16="http://schemas.microsoft.com/office/drawing/2014/main" id="{C19A1BB5-D3DA-585F-5569-157A0EBBD4E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5" name="テキスト ボックス 4">
            <a:extLst>
              <a:ext uri="{FF2B5EF4-FFF2-40B4-BE49-F238E27FC236}">
                <a16:creationId xmlns:a16="http://schemas.microsoft.com/office/drawing/2014/main" id="{07A3E12B-55E1-3651-D30B-873840444DB1}"/>
              </a:ext>
            </a:extLst>
          </p:cNvPr>
          <p:cNvSpPr txBox="1"/>
          <p:nvPr/>
        </p:nvSpPr>
        <p:spPr>
          <a:xfrm>
            <a:off x="5570045" y="1061060"/>
            <a:ext cx="5195653"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 </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平日１</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day</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ジャック ゲート広告</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4F6CAF69-92A2-DD8B-9CC6-02713569EE29}"/>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A025193B-A91C-492D-9297-CC6575F74779}"/>
              </a:ext>
            </a:extLst>
          </p:cNvPr>
          <p:cNvGrpSpPr/>
          <p:nvPr/>
        </p:nvGrpSpPr>
        <p:grpSpPr>
          <a:xfrm>
            <a:off x="8561689" y="5919847"/>
            <a:ext cx="2943518" cy="307777"/>
            <a:chOff x="8662738" y="5807242"/>
            <a:chExt cx="2943725" cy="307799"/>
          </a:xfrm>
        </p:grpSpPr>
        <p:cxnSp>
          <p:nvCxnSpPr>
            <p:cNvPr id="12" name="直線コネクタ 11">
              <a:extLst>
                <a:ext uri="{FF2B5EF4-FFF2-40B4-BE49-F238E27FC236}">
                  <a16:creationId xmlns:a16="http://schemas.microsoft.com/office/drawing/2014/main" id="{92321DB1-7F7D-17E8-5AA4-F9A66408BA55}"/>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BE3135C3-647F-3646-B22C-D7BC07659F38}"/>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6" name="テキスト ボックス 15">
              <a:extLst>
                <a:ext uri="{FF2B5EF4-FFF2-40B4-BE49-F238E27FC236}">
                  <a16:creationId xmlns:a16="http://schemas.microsoft.com/office/drawing/2014/main" id="{E7E759CA-947D-627A-BC85-CE5DC2B89EC2}"/>
                </a:ext>
              </a:extLst>
            </p:cNvPr>
            <p:cNvSpPr txBox="1"/>
            <p:nvPr/>
          </p:nvSpPr>
          <p:spPr>
            <a:xfrm>
              <a:off x="9342964" y="5816254"/>
              <a:ext cx="2203390"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G500</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万円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/15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万</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想定</a:t>
              </a:r>
            </a:p>
          </p:txBody>
        </p:sp>
      </p:grpSp>
      <p:graphicFrame>
        <p:nvGraphicFramePr>
          <p:cNvPr id="17" name="表 16">
            <a:extLst>
              <a:ext uri="{FF2B5EF4-FFF2-40B4-BE49-F238E27FC236}">
                <a16:creationId xmlns:a16="http://schemas.microsoft.com/office/drawing/2014/main" id="{C0F319C6-93A9-1EBD-52D4-E7DA29A31C75}"/>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35426">
                  <a:extLst>
                    <a:ext uri="{9D8B030D-6E8A-4147-A177-3AD203B41FA5}">
                      <a16:colId xmlns:a16="http://schemas.microsoft.com/office/drawing/2014/main" val="1985968354"/>
                    </a:ext>
                  </a:extLst>
                </a:gridCol>
                <a:gridCol w="156599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PC</a:t>
                      </a:r>
                      <a:endParaRPr kumimoji="1" lang="ja-JP"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err="1">
                          <a:latin typeface="游ゴシック"/>
                          <a:ea typeface="游ゴシック"/>
                        </a:rPr>
                        <a:t>png</a:t>
                      </a:r>
                      <a:r>
                        <a:rPr kumimoji="1" lang="en-US" altLang="ja-JP" sz="1000" b="1" dirty="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トップページ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a:latin typeface="游ゴシック"/>
                          <a:ea typeface="游ゴシック"/>
                        </a:rPr>
                        <a:t>常時露出</a:t>
                      </a:r>
                      <a:r>
                        <a:rPr kumimoji="1" lang="en-US" altLang="zh-TW" sz="1000" b="1">
                          <a:latin typeface="游ゴシック"/>
                          <a:ea typeface="游ゴシック"/>
                        </a:rPr>
                        <a:t>(</a:t>
                      </a:r>
                      <a:r>
                        <a:rPr kumimoji="1" lang="zh-TW" altLang="en-US" sz="1000" b="1">
                          <a:latin typeface="游ゴシック"/>
                          <a:ea typeface="游ゴシック"/>
                        </a:rPr>
                        <a:t>有料会員以外）</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平日</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画像合計　</a:t>
                      </a:r>
                      <a:r>
                        <a:rPr kumimoji="1" lang="en-US" altLang="ja-JP" sz="1000" b="1">
                          <a:latin typeface="游ゴシック"/>
                          <a:ea typeface="游ゴシック"/>
                        </a:rPr>
                        <a:t>1MB</a:t>
                      </a:r>
                      <a:r>
                        <a:rPr kumimoji="1" lang="ja-JP" altLang="en-US" sz="1000" b="1">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a:ea typeface="游ゴシック"/>
                        </a:rPr>
                        <a:t>午前</a:t>
                      </a:r>
                      <a:r>
                        <a:rPr kumimoji="1" lang="en-US" altLang="ja-JP" sz="1000" b="1">
                          <a:latin typeface="游ゴシック"/>
                          <a:ea typeface="游ゴシック"/>
                        </a:rPr>
                        <a:t>0</a:t>
                      </a:r>
                      <a:r>
                        <a:rPr kumimoji="1" lang="ja-JP" altLang="en-US" sz="1000" b="1">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zh-TW" altLang="en-US" sz="1000" b="1" dirty="0">
                          <a:latin typeface="游ゴシック"/>
                          <a:ea typeface="游ゴシック"/>
                        </a:rPr>
                        <a:t>平日</a:t>
                      </a:r>
                      <a:r>
                        <a:rPr kumimoji="1" lang="en-US" altLang="zh-TW" sz="1000" b="1" dirty="0">
                          <a:latin typeface="游ゴシック"/>
                          <a:ea typeface="游ゴシック"/>
                        </a:rPr>
                        <a:t>0</a:t>
                      </a:r>
                      <a:r>
                        <a:rPr kumimoji="1" lang="zh-TW" altLang="en-US" sz="1000" b="1" dirty="0">
                          <a:latin typeface="游ゴシック"/>
                          <a:ea typeface="游ゴシック"/>
                        </a:rPr>
                        <a:t>時</a:t>
                      </a:r>
                      <a:r>
                        <a:rPr kumimoji="1" lang="en-US" altLang="zh-TW" sz="1000" b="1" dirty="0">
                          <a:latin typeface="游ゴシック"/>
                          <a:ea typeface="游ゴシック"/>
                        </a:rPr>
                        <a:t>~22</a:t>
                      </a:r>
                      <a:r>
                        <a:rPr kumimoji="1" lang="zh-TW" altLang="en-US" sz="1000" b="1" dirty="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5183301"/>
                  </a:ext>
                </a:extLst>
              </a:tr>
            </a:tbl>
          </a:graphicData>
        </a:graphic>
      </p:graphicFrame>
      <p:sp>
        <p:nvSpPr>
          <p:cNvPr id="18" name="テキスト プレースホルダー 1">
            <a:extLst>
              <a:ext uri="{FF2B5EF4-FFF2-40B4-BE49-F238E27FC236}">
                <a16:creationId xmlns:a16="http://schemas.microsoft.com/office/drawing/2014/main" id="{61092059-54E1-F3BB-F664-EECEE56DF34B}"/>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サイトのトップページに掲出される「ゲート」は、サイトを囲い込むようにクリエイティブを展開します。平日の</a:t>
            </a:r>
            <a:r>
              <a:rPr lang="en-US" altLang="ja-JP" sz="1050">
                <a:solidFill>
                  <a:prstClr val="black"/>
                </a:solidFill>
                <a:latin typeface="游ゴシック" panose="020B0400000000000000" pitchFamily="50" charset="-128"/>
                <a:ea typeface="游ゴシック" panose="020B0400000000000000" pitchFamily="50" charset="-128"/>
              </a:rPr>
              <a:t>0</a:t>
            </a:r>
            <a:r>
              <a:rPr lang="ja-JP" altLang="en-US" sz="1050">
                <a:solidFill>
                  <a:prstClr val="black"/>
                </a:solidFill>
                <a:latin typeface="游ゴシック" panose="020B0400000000000000" pitchFamily="50" charset="-128"/>
                <a:ea typeface="游ゴシック" panose="020B0400000000000000" pitchFamily="50" charset="-128"/>
              </a:rPr>
              <a:t>時～</a:t>
            </a:r>
            <a:r>
              <a:rPr lang="en-US" altLang="ja-JP" sz="1050">
                <a:solidFill>
                  <a:prstClr val="black"/>
                </a:solidFill>
                <a:latin typeface="游ゴシック" panose="020B0400000000000000" pitchFamily="50" charset="-128"/>
                <a:ea typeface="游ゴシック" panose="020B0400000000000000" pitchFamily="50" charset="-128"/>
              </a:rPr>
              <a:t>22</a:t>
            </a:r>
            <a:r>
              <a:rPr lang="ja-JP" altLang="en-US" sz="1050">
                <a:solidFill>
                  <a:prstClr val="black"/>
                </a:solidFill>
                <a:latin typeface="游ゴシック" panose="020B0400000000000000" pitchFamily="50" charset="-128"/>
                <a:ea typeface="游ゴシック" panose="020B0400000000000000" pitchFamily="50" charset="-128"/>
              </a:rPr>
              <a:t>時に有料会員以外に常時掲出されるメニューです。</a:t>
            </a:r>
          </a:p>
        </p:txBody>
      </p:sp>
      <p:graphicFrame>
        <p:nvGraphicFramePr>
          <p:cNvPr id="21" name="表 3">
            <a:extLst>
              <a:ext uri="{FF2B5EF4-FFF2-40B4-BE49-F238E27FC236}">
                <a16:creationId xmlns:a16="http://schemas.microsoft.com/office/drawing/2014/main" id="{1FFBDD5B-F979-AC6A-B9E9-E5700AB7774A}"/>
              </a:ext>
            </a:extLst>
          </p:cNvPr>
          <p:cNvGraphicFramePr>
            <a:graphicFrameLocks noGrp="1"/>
          </p:cNvGraphicFramePr>
          <p:nvPr/>
        </p:nvGraphicFramePr>
        <p:xfrm>
          <a:off x="10145866" y="2794187"/>
          <a:ext cx="1463348" cy="565194"/>
        </p:xfrm>
        <a:graphic>
          <a:graphicData uri="http://schemas.openxmlformats.org/drawingml/2006/table">
            <a:tbl>
              <a:tblPr firstRow="1" bandRow="1">
                <a:tableStyleId>{5940675A-B579-460E-94D1-54222C63F5DA}</a:tableStyleId>
              </a:tblPr>
              <a:tblGrid>
                <a:gridCol w="559039">
                  <a:extLst>
                    <a:ext uri="{9D8B030D-6E8A-4147-A177-3AD203B41FA5}">
                      <a16:colId xmlns:a16="http://schemas.microsoft.com/office/drawing/2014/main" val="2137470954"/>
                    </a:ext>
                  </a:extLst>
                </a:gridCol>
                <a:gridCol w="904309">
                  <a:extLst>
                    <a:ext uri="{9D8B030D-6E8A-4147-A177-3AD203B41FA5}">
                      <a16:colId xmlns:a16="http://schemas.microsoft.com/office/drawing/2014/main" val="1885414410"/>
                    </a:ext>
                  </a:extLst>
                </a:gridCol>
              </a:tblGrid>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A</a:t>
                      </a:r>
                      <a:r>
                        <a:rPr kumimoji="1" lang="ja-JP" altLang="en-US" sz="1000" b="1" dirty="0">
                          <a:latin typeface="游ゴシック" panose="020B0400000000000000" pitchFamily="50" charset="-128"/>
                          <a:ea typeface="游ゴシック" panose="020B0400000000000000" pitchFamily="50" charset="-128"/>
                        </a:rPr>
                        <a:t>）</a:t>
                      </a: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1000×110px</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949535110"/>
                  </a:ext>
                </a:extLst>
              </a:tr>
              <a:tr h="188387">
                <a:tc>
                  <a:txBody>
                    <a:bodyPr/>
                    <a:lstStyle/>
                    <a:p>
                      <a:r>
                        <a:rPr kumimoji="1" lang="ja-JP" altLang="en-US" sz="1000" b="1" dirty="0">
                          <a:latin typeface="游ゴシック" panose="020B0400000000000000" pitchFamily="50" charset="-128"/>
                          <a:ea typeface="游ゴシック" panose="020B0400000000000000" pitchFamily="50" charset="-128"/>
                        </a:rPr>
                        <a:t>（</a:t>
                      </a:r>
                      <a:r>
                        <a:rPr kumimoji="1" lang="en-US" altLang="ja-JP" sz="1000" b="1" dirty="0">
                          <a:latin typeface="游ゴシック" panose="020B0400000000000000" pitchFamily="50" charset="-128"/>
                          <a:ea typeface="游ゴシック" panose="020B0400000000000000" pitchFamily="50" charset="-128"/>
                        </a:rPr>
                        <a:t>B.C)</a:t>
                      </a:r>
                      <a:endParaRPr kumimoji="1" lang="ja-JP" altLang="en-US" sz="1000" b="1" dirty="0">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145  ×1000px </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857747307"/>
                  </a:ext>
                </a:extLst>
              </a:tr>
              <a:tr h="188387">
                <a:tc>
                  <a:txBody>
                    <a:bodyPr/>
                    <a:lstStyle/>
                    <a:p>
                      <a:r>
                        <a:rPr kumimoji="1" lang="ja-JP" altLang="en-US" sz="1000" b="1">
                          <a:latin typeface="游ゴシック" panose="020B0400000000000000" pitchFamily="50" charset="-128"/>
                          <a:ea typeface="游ゴシック" panose="020B0400000000000000" pitchFamily="50" charset="-128"/>
                        </a:rPr>
                        <a:t>（</a:t>
                      </a:r>
                      <a:r>
                        <a:rPr kumimoji="1" lang="en-US" altLang="ja-JP" sz="1000" b="1">
                          <a:latin typeface="游ゴシック" panose="020B0400000000000000" pitchFamily="50" charset="-128"/>
                          <a:ea typeface="游ゴシック" panose="020B0400000000000000" pitchFamily="50" charset="-128"/>
                        </a:rPr>
                        <a:t>D)</a:t>
                      </a:r>
                      <a:endParaRPr kumimoji="1" lang="ja-JP" altLang="en-US" sz="1000" b="1">
                        <a:latin typeface="游ゴシック" panose="020B0400000000000000" pitchFamily="50" charset="-128"/>
                        <a:ea typeface="游ゴシック" panose="020B0400000000000000" pitchFamily="50" charset="-128"/>
                      </a:endParaRPr>
                    </a:p>
                  </a:txBody>
                  <a:tcPr marL="0" marR="0" marT="0" marB="35998" anchor="b">
                    <a:lnL w="12700" cmpd="sng">
                      <a:noFill/>
                    </a:lnL>
                    <a:lnR w="12700" cmpd="sng">
                      <a:noFill/>
                    </a:lnR>
                    <a:lnT w="12700" cmpd="sng">
                      <a:noFill/>
                    </a:lnT>
                    <a:lnB w="12700" cmpd="sng">
                      <a:noFill/>
                    </a:lnB>
                  </a:tcPr>
                </a:tc>
                <a:tc>
                  <a:txBody>
                    <a:bodyPr/>
                    <a:lstStyle/>
                    <a:p>
                      <a:r>
                        <a:rPr kumimoji="1" lang="en-US" altLang="ja-JP" sz="1000" b="1" dirty="0">
                          <a:latin typeface="游ゴシック" panose="020B0400000000000000" pitchFamily="50" charset="-128"/>
                          <a:ea typeface="游ゴシック" panose="020B0400000000000000" pitchFamily="50" charset="-128"/>
                        </a:rPr>
                        <a:t>300  ×250px</a:t>
                      </a:r>
                    </a:p>
                  </a:txBody>
                  <a:tcPr marL="0" marR="0" marT="0" marB="35998" anchor="b">
                    <a:lnL w="12700" cmpd="sng">
                      <a:noFill/>
                    </a:lnL>
                    <a:lnR w="12700" cmpd="sng">
                      <a:noFill/>
                    </a:lnR>
                    <a:lnT w="12700" cmpd="sng">
                      <a:noFill/>
                    </a:lnT>
                    <a:lnB w="12700" cmpd="sng">
                      <a:noFill/>
                    </a:lnB>
                  </a:tcPr>
                </a:tc>
                <a:extLst>
                  <a:ext uri="{0D108BD9-81ED-4DB2-BD59-A6C34878D82A}">
                    <a16:rowId xmlns:a16="http://schemas.microsoft.com/office/drawing/2014/main" val="1938796225"/>
                  </a:ext>
                </a:extLst>
              </a:tr>
            </a:tbl>
          </a:graphicData>
        </a:graphic>
      </p:graphicFrame>
      <p:sp>
        <p:nvSpPr>
          <p:cNvPr id="22" name="テキスト ボックス 21">
            <a:extLst>
              <a:ext uri="{FF2B5EF4-FFF2-40B4-BE49-F238E27FC236}">
                <a16:creationId xmlns:a16="http://schemas.microsoft.com/office/drawing/2014/main" id="{285232F2-484E-8FEB-9973-3B771681FDC4}"/>
              </a:ext>
            </a:extLst>
          </p:cNvPr>
          <p:cNvSpPr txBox="1"/>
          <p:nvPr/>
        </p:nvSpPr>
        <p:spPr>
          <a:xfrm>
            <a:off x="5593868" y="4696179"/>
            <a:ext cx="2782620" cy="1531445"/>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事前の掲載可否確認、表示テストが必要となります。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静止画のみのメニューで、動画素材のご対応はできません。</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本メニューは常時露出のため、ターゲティングはできません。</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平日</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時～</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22</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時の有料会員以外の常時露出メニューのため、</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imp</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数はあくまで想定で、保証するものではありません。</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31FCB2E2-FB96-6371-CCCB-96F80F99BE42}"/>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pic>
        <p:nvPicPr>
          <p:cNvPr id="2" name="図 1">
            <a:extLst>
              <a:ext uri="{FF2B5EF4-FFF2-40B4-BE49-F238E27FC236}">
                <a16:creationId xmlns:a16="http://schemas.microsoft.com/office/drawing/2014/main" id="{F1A4CADE-8DD1-4B4F-A99B-B49DD1A07D5A}"/>
              </a:ext>
            </a:extLst>
          </p:cNvPr>
          <p:cNvPicPr>
            <a:picLocks noChangeAspect="1"/>
          </p:cNvPicPr>
          <p:nvPr/>
        </p:nvPicPr>
        <p:blipFill>
          <a:blip r:embed="rId4"/>
          <a:stretch>
            <a:fillRect/>
          </a:stretch>
        </p:blipFill>
        <p:spPr>
          <a:xfrm>
            <a:off x="1423252" y="1742447"/>
            <a:ext cx="2925895" cy="242718"/>
          </a:xfrm>
          <a:prstGeom prst="rect">
            <a:avLst/>
          </a:prstGeom>
        </p:spPr>
      </p:pic>
    </p:spTree>
    <p:extLst>
      <p:ext uri="{BB962C8B-B14F-4D97-AF65-F5344CB8AC3E}">
        <p14:creationId xmlns:p14="http://schemas.microsoft.com/office/powerpoint/2010/main" val="214319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5F7D-9E23-DA42-CCE0-77105E81DAD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483DE4-0386-6B2A-EEE2-B4437C624C36}"/>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15</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7" name="タイトル 1">
            <a:extLst>
              <a:ext uri="{FF2B5EF4-FFF2-40B4-BE49-F238E27FC236}">
                <a16:creationId xmlns:a16="http://schemas.microsoft.com/office/drawing/2014/main" id="{45DE8E9C-0D01-061B-1949-9B76A0F63C1A}"/>
              </a:ext>
            </a:extLst>
          </p:cNvPr>
          <p:cNvSpPr>
            <a:spLocks noGrp="1"/>
          </p:cNvSpPr>
          <p:nvPr>
            <p:ph type="title"/>
          </p:nvPr>
        </p:nvSpPr>
        <p:spPr/>
        <p:txBody>
          <a:bodyPr>
            <a:noAutofit/>
          </a:bodyPr>
          <a:lstStyle/>
          <a:p>
            <a:r>
              <a:rPr lang="en-US" altLang="ja-JP" sz="2802"/>
              <a:t>SP. </a:t>
            </a:r>
            <a:r>
              <a:rPr lang="ja-JP" altLang="en-US" sz="2802"/>
              <a:t>プレミアムインフィード</a:t>
            </a:r>
            <a:r>
              <a:rPr lang="en-US" altLang="ja-JP" sz="2802"/>
              <a:t>	</a:t>
            </a:r>
            <a:endParaRPr lang="ja-JP" altLang="en-US" sz="2802"/>
          </a:p>
        </p:txBody>
      </p:sp>
      <p:sp>
        <p:nvSpPr>
          <p:cNvPr id="2" name="正方形/長方形 1">
            <a:extLst>
              <a:ext uri="{FF2B5EF4-FFF2-40B4-BE49-F238E27FC236}">
                <a16:creationId xmlns:a16="http://schemas.microsoft.com/office/drawing/2014/main" id="{E1C5D738-11F8-F0B6-4D7B-8CC318B1D1E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cxnSp>
        <p:nvCxnSpPr>
          <p:cNvPr id="6" name="直線コネクタ 5">
            <a:extLst>
              <a:ext uri="{FF2B5EF4-FFF2-40B4-BE49-F238E27FC236}">
                <a16:creationId xmlns:a16="http://schemas.microsoft.com/office/drawing/2014/main" id="{07146EEC-E7D5-889E-74AD-36BF857E2AD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4A6436E5-BFAB-00C9-E51C-9473041159D3}"/>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B16E8283-475E-7393-65F5-5395CE7A09FB}"/>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9D8A6DA-7779-729F-9C3A-F95F5342E0BE}"/>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3" name="テキスト ボックス 12">
              <a:extLst>
                <a:ext uri="{FF2B5EF4-FFF2-40B4-BE49-F238E27FC236}">
                  <a16:creationId xmlns:a16="http://schemas.microsoft.com/office/drawing/2014/main" id="{F3603026-2C7D-EDDB-B5FB-25CCB93D4800}"/>
                </a:ext>
              </a:extLst>
            </p:cNvPr>
            <p:cNvSpPr txBox="1"/>
            <p:nvPr/>
          </p:nvSpPr>
          <p:spPr>
            <a:xfrm>
              <a:off x="9126017" y="5816254"/>
              <a:ext cx="2203390"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0.4</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5" name="テキスト プレースホルダー 1">
            <a:extLst>
              <a:ext uri="{FF2B5EF4-FFF2-40B4-BE49-F238E27FC236}">
                <a16:creationId xmlns:a16="http://schemas.microsoft.com/office/drawing/2014/main" id="{DFF590CF-F768-C5DC-1E26-F4FBCEE190B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31">
                <a:solidFill>
                  <a:prstClr val="black"/>
                </a:solidFill>
                <a:latin typeface="游ゴシック"/>
                <a:ea typeface="游ゴシック"/>
              </a:rPr>
              <a:t>スマホサイトのトップページおよび記事ページに掲出されるインフィード広告です。記事直下を中心に掲出されるため、</a:t>
            </a:r>
            <a:r>
              <a:rPr lang="en-US" altLang="ja-JP" sz="1031">
                <a:solidFill>
                  <a:prstClr val="black"/>
                </a:solidFill>
                <a:latin typeface="游ゴシック"/>
                <a:ea typeface="游ゴシック"/>
              </a:rPr>
              <a:t>CTR</a:t>
            </a:r>
            <a:r>
              <a:rPr lang="ja-JP" altLang="en-US" sz="1031">
                <a:solidFill>
                  <a:prstClr val="black"/>
                </a:solidFill>
                <a:latin typeface="游ゴシック"/>
                <a:ea typeface="游ゴシック"/>
              </a:rPr>
              <a:t>が非常に高いメニューです。</a:t>
            </a:r>
          </a:p>
        </p:txBody>
      </p:sp>
      <p:sp>
        <p:nvSpPr>
          <p:cNvPr id="19" name="テキスト ボックス 18">
            <a:extLst>
              <a:ext uri="{FF2B5EF4-FFF2-40B4-BE49-F238E27FC236}">
                <a16:creationId xmlns:a16="http://schemas.microsoft.com/office/drawing/2014/main" id="{47EE0E5B-CFB1-9927-B165-0034A4FA1A66}"/>
              </a:ext>
            </a:extLst>
          </p:cNvPr>
          <p:cNvSpPr txBox="1"/>
          <p:nvPr/>
        </p:nvSpPr>
        <p:spPr>
          <a:xfrm>
            <a:off x="5517020" y="5016120"/>
            <a:ext cx="3736021" cy="1207119"/>
          </a:xfrm>
          <a:prstGeom prst="rect">
            <a:avLst/>
          </a:prstGeom>
          <a:noFill/>
        </p:spPr>
        <p:txBody>
          <a:bodyPr wrap="square" lIns="91434" tIns="45717" rIns="91434" bIns="45717" rtlCol="0" anchor="t">
            <a:spAutoFit/>
          </a:bodyPr>
          <a:lstStyle/>
          <a:p>
            <a:pPr marL="171353" indent="-171353"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有料会員ログイン時は表示されません。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353" indent="-171353"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353" indent="-171353"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a:t>
            </a:r>
            <a:b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b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どちらかで配信できます。</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353" indent="-171353"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一部の特集ページや動画ページでは掲載されません。</a:t>
            </a:r>
            <a:endParaRPr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353" indent="-171353" algn="l" defTabSz="914358" rtl="0">
              <a:lnSpc>
                <a:spcPct val="150000"/>
              </a:lnSpc>
              <a:buFont typeface="Arial" panose="020B0604020202020204" pitchFamily="34" charset="0"/>
              <a:buChar char="•"/>
              <a:defRPr/>
            </a:pPr>
            <a:r>
              <a:rPr kumimoji="1" lang="ja-JP" altLang="en-US" sz="697" kern="1200" dirty="0">
                <a:solidFill>
                  <a:srgbClr val="787871"/>
                </a:solidFill>
                <a:latin typeface="游ゴシック"/>
                <a:ea typeface="游ゴシック"/>
                <a:cs typeface="+mn-cs"/>
              </a:rPr>
              <a:t>ターゲティングメニューは、別資料をご覧ください。</a:t>
            </a:r>
            <a:endParaRPr kumimoji="1" lang="en-US" altLang="ja-JP" sz="697" kern="1200" dirty="0">
              <a:solidFill>
                <a:srgbClr val="787871"/>
              </a:solidFill>
              <a:latin typeface="游ゴシック"/>
              <a:ea typeface="游ゴシック"/>
              <a:cs typeface="+mn-cs"/>
            </a:endParaRPr>
          </a:p>
          <a:p>
            <a:pPr marL="171353" indent="-171353" algn="l" defTabSz="914358" rtl="0">
              <a:lnSpc>
                <a:spcPct val="150000"/>
              </a:lnSpc>
              <a:buFont typeface="Arial" panose="020B0604020202020204" pitchFamily="34" charset="0"/>
              <a:buChar char="•"/>
              <a:defRPr/>
            </a:pPr>
            <a:r>
              <a:rPr lang="ja-JP" altLang="en-US" sz="697" kern="1200" dirty="0">
                <a:solidFill>
                  <a:srgbClr val="787871"/>
                </a:solidFill>
                <a:latin typeface="游ゴシック"/>
                <a:ea typeface="游ゴシック"/>
                <a:cs typeface="+mn-cs"/>
              </a:rPr>
              <a:t>最低出稿金額</a:t>
            </a:r>
            <a:r>
              <a:rPr lang="en-US" altLang="ja-JP" sz="697" kern="1200" dirty="0">
                <a:solidFill>
                  <a:srgbClr val="787871"/>
                </a:solidFill>
                <a:latin typeface="游ゴシック"/>
                <a:ea typeface="游ゴシック"/>
                <a:cs typeface="+mn-cs"/>
              </a:rPr>
              <a:t>50</a:t>
            </a:r>
            <a:r>
              <a:rPr lang="ja-JP" altLang="en-US" sz="697" kern="1200" dirty="0">
                <a:solidFill>
                  <a:srgbClr val="787871"/>
                </a:solidFill>
                <a:latin typeface="游ゴシック"/>
                <a:ea typeface="游ゴシック"/>
                <a:cs typeface="+mn-cs"/>
              </a:rPr>
              <a:t>万円～のご実施となります。</a:t>
            </a:r>
          </a:p>
        </p:txBody>
      </p:sp>
      <p:graphicFrame>
        <p:nvGraphicFramePr>
          <p:cNvPr id="20" name="表 19">
            <a:extLst>
              <a:ext uri="{FF2B5EF4-FFF2-40B4-BE49-F238E27FC236}">
                <a16:creationId xmlns:a16="http://schemas.microsoft.com/office/drawing/2014/main" id="{C5FF53C1-29B2-2AA2-AB4E-CE706CB811C9}"/>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11573">
                  <a:extLst>
                    <a:ext uri="{9D8B030D-6E8A-4147-A177-3AD203B41FA5}">
                      <a16:colId xmlns:a16="http://schemas.microsoft.com/office/drawing/2014/main" val="1985968354"/>
                    </a:ext>
                  </a:extLst>
                </a:gridCol>
                <a:gridCol w="158984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SP</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mn-ea"/>
                        </a:rPr>
                        <a:t>テキスト文字数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左記参照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mn-ea"/>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mn-ea"/>
                        </a:rPr>
                        <a:t>png</a:t>
                      </a:r>
                      <a:r>
                        <a:rPr kumimoji="1" lang="en-US" altLang="ja-JP" sz="1000" b="1">
                          <a:latin typeface="游ゴシック"/>
                          <a:ea typeface="+mn-ea"/>
                        </a:rPr>
                        <a:t>/jpg/gif</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imp</a:t>
                      </a:r>
                      <a:r>
                        <a:rPr kumimoji="1" lang="ja-JP" altLang="en-US" sz="1000" b="1">
                          <a:latin typeface="游ゴシック"/>
                          <a:ea typeface="+mn-ea"/>
                        </a:rPr>
                        <a:t>保証</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200×200pix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上限枠数</a:t>
                      </a:r>
                      <a:endParaRPr kumimoji="1" lang="ja-JP" altLang="en-US" sz="1000" b="1" spc="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a:ea typeface="+mn-ea"/>
                        </a:rPr>
                        <a:t>上下</a:t>
                      </a:r>
                      <a:r>
                        <a:rPr kumimoji="1" lang="en-US" altLang="ja-JP" sz="1000" b="1" dirty="0">
                          <a:latin typeface="游ゴシック"/>
                          <a:ea typeface="+mn-ea"/>
                        </a:rPr>
                        <a:t>5</a:t>
                      </a:r>
                      <a:r>
                        <a:rPr kumimoji="1" lang="ja-JP" altLang="en-US" sz="1000" b="1" dirty="0">
                          <a:latin typeface="游ゴシック"/>
                          <a:ea typeface="+mn-ea"/>
                        </a:rPr>
                        <a:t>枠</a:t>
                      </a:r>
                      <a:r>
                        <a:rPr kumimoji="1" lang="ja-JP" altLang="en-US" sz="800" b="1" dirty="0">
                          <a:latin typeface="游ゴシック"/>
                          <a:ea typeface="+mn-ea"/>
                        </a:rPr>
                        <a:t>（ローテーション）</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画像</a:t>
                      </a:r>
                      <a:r>
                        <a:rPr kumimoji="1" lang="ja-JP" altLang="en-US" sz="1000" b="1" i="0" u="none" strike="noStrike" kern="1200" cap="none" spc="-150" normalizeH="0" baseline="0" noProof="0">
                          <a:ln>
                            <a:noFill/>
                          </a:ln>
                          <a:solidFill>
                            <a:prstClr val="black"/>
                          </a:solidFill>
                          <a:effectLst/>
                          <a:uLnTx/>
                          <a:uFillTx/>
                          <a:latin typeface="游ゴシック" panose="020B0400000000000000" pitchFamily="50" charset="-128"/>
                          <a:ea typeface="+mn-ea"/>
                          <a:cs typeface="+mn-cs"/>
                        </a:rPr>
                        <a:t>ファイル</a:t>
                      </a: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mn-ea"/>
                          <a:cs typeface="+mn-cs"/>
                        </a:rPr>
                        <a:t>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150KB</a:t>
                      </a:r>
                      <a:r>
                        <a:rPr kumimoji="1" lang="ja-JP" altLang="en-US" sz="1000" b="1">
                          <a:latin typeface="游ゴシック"/>
                          <a:ea typeface="+mn-ea"/>
                        </a:rPr>
                        <a:t>以内</a:t>
                      </a:r>
                      <a:endParaRPr kumimoji="1" lang="en-US" altLang="ja-JP" sz="1000" b="1">
                        <a:latin typeface="游ゴシック"/>
                        <a:ea typeface="+mn-ea"/>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mn-ea"/>
                        </a:rPr>
                        <a:t>4</a:t>
                      </a:r>
                      <a:r>
                        <a:rPr kumimoji="1" lang="ja-JP" altLang="en-US" sz="1000" b="1">
                          <a:latin typeface="游ゴシック"/>
                          <a:ea typeface="+mn-ea"/>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a:ln>
                            <a:noFill/>
                          </a:ln>
                          <a:solidFill>
                            <a:prstClr val="black"/>
                          </a:solidFill>
                          <a:effectLst/>
                          <a:uLnTx/>
                          <a:uFillTx/>
                          <a:latin typeface="游ゴシック"/>
                          <a:ea typeface="游ゴシック"/>
                          <a:cs typeface="+mn-cs"/>
                        </a:rPr>
                        <a:t>時</a:t>
                      </a:r>
                      <a:endParaRPr kumimoji="1" lang="zh-TW"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4</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zh-TW" altLang="en-US" sz="9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mn-ea"/>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7</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zh-TW" altLang="en-US" sz="900" b="1">
                        <a:latin typeface="游ゴシック"/>
                        <a:ea typeface="游ゴシック"/>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1000" b="1" dirty="0">
                        <a:latin typeface="游ゴシック"/>
                        <a:ea typeface="+mn-ea"/>
                      </a:endParaRPr>
                    </a:p>
                  </a:txBody>
                  <a:tcPr marL="91434" marR="91434" marT="45717" marB="45717" anchor="ctr">
                    <a:lnL w="0">
                      <a:noFill/>
                    </a:lnL>
                    <a:lnR w="0">
                      <a:noFill/>
                    </a:lnR>
                    <a:lnT w="6350" cap="flat" cmpd="sng" algn="ctr">
                      <a:noFill/>
                      <a:prstDash val="solid"/>
                      <a:round/>
                      <a:headEnd type="none" w="med" len="med"/>
                      <a:tailEnd type="none" w="med" len="med"/>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2029124"/>
                  </a:ext>
                </a:extLst>
              </a:tr>
            </a:tbl>
          </a:graphicData>
        </a:graphic>
      </p:graphicFrame>
      <p:sp>
        <p:nvSpPr>
          <p:cNvPr id="16" name="テキスト プレースホルダー 1">
            <a:extLst>
              <a:ext uri="{FF2B5EF4-FFF2-40B4-BE49-F238E27FC236}">
                <a16:creationId xmlns:a16="http://schemas.microsoft.com/office/drawing/2014/main" id="{A016730B-0D4D-B394-61DE-6B4855969949}"/>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sp>
        <p:nvSpPr>
          <p:cNvPr id="35" name="テキスト ボックス 34">
            <a:extLst>
              <a:ext uri="{FF2B5EF4-FFF2-40B4-BE49-F238E27FC236}">
                <a16:creationId xmlns:a16="http://schemas.microsoft.com/office/drawing/2014/main" id="{E09507BF-3BFE-01B6-5074-4B7BFA270B5F}"/>
              </a:ext>
            </a:extLst>
          </p:cNvPr>
          <p:cNvSpPr txBox="1"/>
          <p:nvPr/>
        </p:nvSpPr>
        <p:spPr>
          <a:xfrm>
            <a:off x="5570045" y="1061060"/>
            <a:ext cx="4464684"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プレミアムインフィード</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grpSp>
        <p:nvGrpSpPr>
          <p:cNvPr id="73" name="グループ化 72">
            <a:extLst>
              <a:ext uri="{FF2B5EF4-FFF2-40B4-BE49-F238E27FC236}">
                <a16:creationId xmlns:a16="http://schemas.microsoft.com/office/drawing/2014/main" id="{2F79E9C5-B261-F6E8-306F-24A539716577}"/>
              </a:ext>
            </a:extLst>
          </p:cNvPr>
          <p:cNvGrpSpPr/>
          <p:nvPr/>
        </p:nvGrpSpPr>
        <p:grpSpPr>
          <a:xfrm>
            <a:off x="666330" y="759899"/>
            <a:ext cx="4754942" cy="5671519"/>
            <a:chOff x="666330" y="794735"/>
            <a:chExt cx="4754942" cy="5671519"/>
          </a:xfrm>
        </p:grpSpPr>
        <p:pic>
          <p:nvPicPr>
            <p:cNvPr id="36" name="図 35">
              <a:extLst>
                <a:ext uri="{FF2B5EF4-FFF2-40B4-BE49-F238E27FC236}">
                  <a16:creationId xmlns:a16="http://schemas.microsoft.com/office/drawing/2014/main" id="{D52EC2BF-1169-C0DA-A6F8-52A455D5221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8532" b="-14931"/>
            <a:stretch/>
          </p:blipFill>
          <p:spPr>
            <a:xfrm>
              <a:off x="2433458" y="1455987"/>
              <a:ext cx="1277896" cy="4484611"/>
            </a:xfrm>
            <a:prstGeom prst="rect">
              <a:avLst/>
            </a:prstGeom>
            <a:solidFill>
              <a:schemeClr val="bg1"/>
            </a:solidFill>
            <a:ln w="6350">
              <a:solidFill>
                <a:schemeClr val="accent3">
                  <a:lumMod val="60000"/>
                  <a:lumOff val="40000"/>
                </a:schemeClr>
              </a:solidFill>
            </a:ln>
            <a:effectLst>
              <a:outerShdw blurRad="50800" dist="38100" dir="2700000" algn="tl" rotWithShape="0">
                <a:prstClr val="black">
                  <a:alpha val="20000"/>
                </a:prstClr>
              </a:outerShdw>
            </a:effectLst>
          </p:spPr>
        </p:pic>
        <p:sp>
          <p:nvSpPr>
            <p:cNvPr id="37" name="テキスト ボックス 36">
              <a:extLst>
                <a:ext uri="{FF2B5EF4-FFF2-40B4-BE49-F238E27FC236}">
                  <a16:creationId xmlns:a16="http://schemas.microsoft.com/office/drawing/2014/main" id="{C32BB3D8-C704-5941-C2EE-9FF3084218B9}"/>
                </a:ext>
              </a:extLst>
            </p:cNvPr>
            <p:cNvSpPr txBox="1"/>
            <p:nvPr/>
          </p:nvSpPr>
          <p:spPr>
            <a:xfrm>
              <a:off x="2595532" y="819065"/>
              <a:ext cx="954107"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記事ページ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38" name="図 37" descr="スクリーンショットの画面&#10;&#10;自動的に生成された説明">
              <a:extLst>
                <a:ext uri="{FF2B5EF4-FFF2-40B4-BE49-F238E27FC236}">
                  <a16:creationId xmlns:a16="http://schemas.microsoft.com/office/drawing/2014/main" id="{56EE09C2-BA6A-5B8F-51D3-00C73A786CC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t="6595"/>
            <a:stretch/>
          </p:blipFill>
          <p:spPr>
            <a:xfrm>
              <a:off x="742654" y="1490839"/>
              <a:ext cx="1283955" cy="4693513"/>
            </a:xfrm>
            <a:prstGeom prst="rect">
              <a:avLst/>
            </a:prstGeom>
            <a:ln w="6350">
              <a:solidFill>
                <a:schemeClr val="accent3">
                  <a:lumMod val="60000"/>
                  <a:lumOff val="40000"/>
                </a:schemeClr>
              </a:solidFill>
            </a:ln>
            <a:effectLst>
              <a:outerShdw blurRad="50800" dist="38100" dir="2700000" algn="tl" rotWithShape="0">
                <a:prstClr val="black">
                  <a:alpha val="20000"/>
                </a:prstClr>
              </a:outerShdw>
            </a:effectLst>
          </p:spPr>
        </p:pic>
        <p:sp>
          <p:nvSpPr>
            <p:cNvPr id="39" name="テキスト ボックス 38">
              <a:extLst>
                <a:ext uri="{FF2B5EF4-FFF2-40B4-BE49-F238E27FC236}">
                  <a16:creationId xmlns:a16="http://schemas.microsoft.com/office/drawing/2014/main" id="{82A511C7-9F34-8BCE-3194-555EB942D26E}"/>
                </a:ext>
              </a:extLst>
            </p:cNvPr>
            <p:cNvSpPr txBox="1"/>
            <p:nvPr/>
          </p:nvSpPr>
          <p:spPr>
            <a:xfrm>
              <a:off x="820191" y="794735"/>
              <a:ext cx="1107996" cy="276999"/>
            </a:xfrm>
            <a:prstGeom prst="rect">
              <a:avLst/>
            </a:prstGeom>
            <a:noFill/>
          </p:spPr>
          <p:txBody>
            <a:bodyPr wrap="none" rtlCol="0">
              <a:spAutoFit/>
            </a:bodyPr>
            <a:lstStyle>
              <a:defPPr>
                <a:defRPr lang="ja-JP"/>
              </a:defPPr>
              <a:lvl1pPr>
                <a:defRPr sz="1100" b="1">
                  <a:latin typeface="+mn-ea"/>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トップページ</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4" name="グループ化 43">
              <a:extLst>
                <a:ext uri="{FF2B5EF4-FFF2-40B4-BE49-F238E27FC236}">
                  <a16:creationId xmlns:a16="http://schemas.microsoft.com/office/drawing/2014/main" id="{5523CEEC-74D0-5ED3-6BC5-08009C28CF9F}"/>
                </a:ext>
              </a:extLst>
            </p:cNvPr>
            <p:cNvGrpSpPr/>
            <p:nvPr/>
          </p:nvGrpSpPr>
          <p:grpSpPr>
            <a:xfrm>
              <a:off x="666330" y="4175686"/>
              <a:ext cx="1381284" cy="2266238"/>
              <a:chOff x="778035" y="7498172"/>
              <a:chExt cx="2017560" cy="3310157"/>
            </a:xfrm>
          </p:grpSpPr>
          <p:sp>
            <p:nvSpPr>
              <p:cNvPr id="54" name="正方形/長方形 53">
                <a:extLst>
                  <a:ext uri="{FF2B5EF4-FFF2-40B4-BE49-F238E27FC236}">
                    <a16:creationId xmlns:a16="http://schemas.microsoft.com/office/drawing/2014/main" id="{ADD37659-CBF1-E133-8BD8-346C749201EB}"/>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1811E37B-CE23-134D-B37A-75864B059A60}"/>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47959BB1-F988-8CB8-C583-2491AFA14B20}"/>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7" name="正方形/長方形 56">
                <a:extLst>
                  <a:ext uri="{FF2B5EF4-FFF2-40B4-BE49-F238E27FC236}">
                    <a16:creationId xmlns:a16="http://schemas.microsoft.com/office/drawing/2014/main" id="{446FC8B8-A812-96A1-8379-1356809EEFEE}"/>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8" name="正方形/長方形 57">
                <a:extLst>
                  <a:ext uri="{FF2B5EF4-FFF2-40B4-BE49-F238E27FC236}">
                    <a16:creationId xmlns:a16="http://schemas.microsoft.com/office/drawing/2014/main" id="{8865E456-73FF-A09E-B350-D19B133D3EBD}"/>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9" name="正方形/長方形 58">
                <a:extLst>
                  <a:ext uri="{FF2B5EF4-FFF2-40B4-BE49-F238E27FC236}">
                    <a16:creationId xmlns:a16="http://schemas.microsoft.com/office/drawing/2014/main" id="{7F439622-4461-8AC4-6647-9E9881295720}"/>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sp>
          <p:nvSpPr>
            <p:cNvPr id="45" name="正方形/長方形 44">
              <a:extLst>
                <a:ext uri="{FF2B5EF4-FFF2-40B4-BE49-F238E27FC236}">
                  <a16:creationId xmlns:a16="http://schemas.microsoft.com/office/drawing/2014/main" id="{D4B72669-CAF3-C805-A26C-DDDCFC5E4FFA}"/>
                </a:ext>
              </a:extLst>
            </p:cNvPr>
            <p:cNvSpPr/>
            <p:nvPr/>
          </p:nvSpPr>
          <p:spPr>
            <a:xfrm>
              <a:off x="742654" y="1455987"/>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grpSp>
          <p:nvGrpSpPr>
            <p:cNvPr id="47" name="グループ化 46">
              <a:extLst>
                <a:ext uri="{FF2B5EF4-FFF2-40B4-BE49-F238E27FC236}">
                  <a16:creationId xmlns:a16="http://schemas.microsoft.com/office/drawing/2014/main" id="{54A4F875-2C3B-6FD0-34B4-57F447B1A7A8}"/>
                </a:ext>
              </a:extLst>
            </p:cNvPr>
            <p:cNvGrpSpPr/>
            <p:nvPr/>
          </p:nvGrpSpPr>
          <p:grpSpPr>
            <a:xfrm>
              <a:off x="2360356" y="4200016"/>
              <a:ext cx="1381284" cy="2266238"/>
              <a:chOff x="778035" y="7498172"/>
              <a:chExt cx="2017560" cy="3310157"/>
            </a:xfrm>
          </p:grpSpPr>
          <p:sp>
            <p:nvSpPr>
              <p:cNvPr id="48" name="正方形/長方形 47">
                <a:extLst>
                  <a:ext uri="{FF2B5EF4-FFF2-40B4-BE49-F238E27FC236}">
                    <a16:creationId xmlns:a16="http://schemas.microsoft.com/office/drawing/2014/main" id="{9C66CA8E-A97F-AEFA-B4C5-D175FE9570E9}"/>
                  </a:ext>
                </a:extLst>
              </p:cNvPr>
              <p:cNvSpPr/>
              <p:nvPr/>
            </p:nvSpPr>
            <p:spPr>
              <a:xfrm>
                <a:off x="778035" y="7498172"/>
                <a:ext cx="2017560" cy="3310157"/>
              </a:xfrm>
              <a:prstGeom prst="rect">
                <a:avLst/>
              </a:prstGeom>
              <a:solidFill>
                <a:schemeClr val="bg1"/>
              </a:solidFill>
              <a:ln w="22225">
                <a:solidFill>
                  <a:srgbClr val="F5296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05CF6284-261B-75E4-8094-0AF394659757}"/>
                  </a:ext>
                </a:extLst>
              </p:cNvPr>
              <p:cNvSpPr/>
              <p:nvPr/>
            </p:nvSpPr>
            <p:spPr>
              <a:xfrm>
                <a:off x="828111" y="7596892"/>
                <a:ext cx="1917409" cy="582605"/>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879" b="1" i="0" u="none" strike="noStrike" kern="1200" cap="none" spc="0" normalizeH="0" baseline="0" noProof="0">
                    <a:ln>
                      <a:noFill/>
                    </a:ln>
                    <a:solidFill>
                      <a:prstClr val="white"/>
                    </a:solidFill>
                    <a:effectLst/>
                    <a:uLnTx/>
                    <a:uFillTx/>
                    <a:latin typeface="游ゴシック"/>
                    <a:ea typeface="游ゴシック"/>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endParaRPr kumimoji="1" lang="ja-JP" altLang="en-US" sz="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D556FA7F-791C-FA35-C5B5-261438D32B8F}"/>
                  </a:ext>
                </a:extLst>
              </p:cNvPr>
              <p:cNvSpPr/>
              <p:nvPr/>
            </p:nvSpPr>
            <p:spPr>
              <a:xfrm>
                <a:off x="827017" y="8242813"/>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1" name="正方形/長方形 50">
                <a:extLst>
                  <a:ext uri="{FF2B5EF4-FFF2-40B4-BE49-F238E27FC236}">
                    <a16:creationId xmlns:a16="http://schemas.microsoft.com/office/drawing/2014/main" id="{79B59EEF-7775-430A-5B39-0B712C297B75}"/>
                  </a:ext>
                </a:extLst>
              </p:cNvPr>
              <p:cNvSpPr/>
              <p:nvPr/>
            </p:nvSpPr>
            <p:spPr>
              <a:xfrm>
                <a:off x="827017" y="8888731"/>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2" name="正方形/長方形 51">
                <a:extLst>
                  <a:ext uri="{FF2B5EF4-FFF2-40B4-BE49-F238E27FC236}">
                    <a16:creationId xmlns:a16="http://schemas.microsoft.com/office/drawing/2014/main" id="{7B7CC3E9-2E05-B095-768A-BA0A8583F3F9}"/>
                  </a:ext>
                </a:extLst>
              </p:cNvPr>
              <p:cNvSpPr/>
              <p:nvPr/>
            </p:nvSpPr>
            <p:spPr>
              <a:xfrm>
                <a:off x="827017" y="9534649"/>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sp>
            <p:nvSpPr>
              <p:cNvPr id="53" name="正方形/長方形 52">
                <a:extLst>
                  <a:ext uri="{FF2B5EF4-FFF2-40B4-BE49-F238E27FC236}">
                    <a16:creationId xmlns:a16="http://schemas.microsoft.com/office/drawing/2014/main" id="{BA4E52CC-C197-7051-AA24-E2133E60D967}"/>
                  </a:ext>
                </a:extLst>
              </p:cNvPr>
              <p:cNvSpPr/>
              <p:nvPr/>
            </p:nvSpPr>
            <p:spPr>
              <a:xfrm>
                <a:off x="827017" y="10180565"/>
                <a:ext cx="1919597" cy="5826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プレミアム</a:t>
                </a:r>
                <a:endParaRPr kumimoji="1" lang="en-US" altLang="ja-JP"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インフィード</a:t>
                </a:r>
              </a:p>
            </p:txBody>
          </p:sp>
        </p:grpSp>
        <p:grpSp>
          <p:nvGrpSpPr>
            <p:cNvPr id="61" name="グループ化 60">
              <a:extLst>
                <a:ext uri="{FF2B5EF4-FFF2-40B4-BE49-F238E27FC236}">
                  <a16:creationId xmlns:a16="http://schemas.microsoft.com/office/drawing/2014/main" id="{B65C6FB9-2CFD-41DB-D206-2B53B7B824BF}"/>
                </a:ext>
              </a:extLst>
            </p:cNvPr>
            <p:cNvGrpSpPr/>
            <p:nvPr/>
          </p:nvGrpSpPr>
          <p:grpSpPr>
            <a:xfrm>
              <a:off x="3210056" y="2958045"/>
              <a:ext cx="1790672" cy="464020"/>
              <a:chOff x="3073813" y="4770184"/>
              <a:chExt cx="1903500" cy="493258"/>
            </a:xfrm>
          </p:grpSpPr>
          <p:sp>
            <p:nvSpPr>
              <p:cNvPr id="64" name="正方形/長方形 63">
                <a:extLst>
                  <a:ext uri="{FF2B5EF4-FFF2-40B4-BE49-F238E27FC236}">
                    <a16:creationId xmlns:a16="http://schemas.microsoft.com/office/drawing/2014/main" id="{F09C9EFC-0104-7146-5F77-74500333F6F8}"/>
                  </a:ext>
                </a:extLst>
              </p:cNvPr>
              <p:cNvSpPr/>
              <p:nvPr/>
            </p:nvSpPr>
            <p:spPr>
              <a:xfrm>
                <a:off x="3073813" y="4770184"/>
                <a:ext cx="1903500" cy="493258"/>
              </a:xfrm>
              <a:prstGeom prst="rect">
                <a:avLst/>
              </a:prstGeom>
              <a:solidFill>
                <a:schemeClr val="bg1"/>
              </a:solidFill>
              <a:ln w="12700">
                <a:solidFill>
                  <a:srgbClr val="F529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158796D0-4DBA-7CE9-FE0B-E25BAC726781}"/>
                  </a:ext>
                </a:extLst>
              </p:cNvPr>
              <p:cNvSpPr/>
              <p:nvPr/>
            </p:nvSpPr>
            <p:spPr>
              <a:xfrm>
                <a:off x="3128873" y="4822704"/>
                <a:ext cx="429026" cy="407267"/>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画像</a:t>
                </a:r>
              </a:p>
            </p:txBody>
          </p:sp>
          <p:sp>
            <p:nvSpPr>
              <p:cNvPr id="66" name="正方形/長方形 65">
                <a:extLst>
                  <a:ext uri="{FF2B5EF4-FFF2-40B4-BE49-F238E27FC236}">
                    <a16:creationId xmlns:a16="http://schemas.microsoft.com/office/drawing/2014/main" id="{3DA6F7FC-C62C-855E-3AB4-21FBE4C69DD6}"/>
                  </a:ext>
                </a:extLst>
              </p:cNvPr>
              <p:cNvSpPr/>
              <p:nvPr/>
            </p:nvSpPr>
            <p:spPr>
              <a:xfrm>
                <a:off x="3702594" y="4874692"/>
                <a:ext cx="1127899" cy="1216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62" name="正方形/長方形 61">
              <a:extLst>
                <a:ext uri="{FF2B5EF4-FFF2-40B4-BE49-F238E27FC236}">
                  <a16:creationId xmlns:a16="http://schemas.microsoft.com/office/drawing/2014/main" id="{D90541A1-01DE-6154-F7BD-33067E19BC10}"/>
                </a:ext>
              </a:extLst>
            </p:cNvPr>
            <p:cNvSpPr/>
            <p:nvPr/>
          </p:nvSpPr>
          <p:spPr>
            <a:xfrm>
              <a:off x="3801567" y="3232487"/>
              <a:ext cx="1061044" cy="1144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3" name="正方形/長方形 62">
              <a:extLst>
                <a:ext uri="{FF2B5EF4-FFF2-40B4-BE49-F238E27FC236}">
                  <a16:creationId xmlns:a16="http://schemas.microsoft.com/office/drawing/2014/main" id="{17A9A2CD-F86A-AC3F-E80D-5570B0879654}"/>
                </a:ext>
              </a:extLst>
            </p:cNvPr>
            <p:cNvSpPr/>
            <p:nvPr/>
          </p:nvSpPr>
          <p:spPr>
            <a:xfrm>
              <a:off x="3697302" y="3469964"/>
              <a:ext cx="1723970" cy="421334"/>
            </a:xfrm>
            <a:prstGeom prst="rect">
              <a:avLst/>
            </a:prstGeom>
          </p:spPr>
          <p:txBody>
            <a:bodyPr wrap="square">
              <a:spAutoFit/>
            </a:bodyPr>
            <a:lstStyle/>
            <a:p>
              <a:pPr marL="0" marR="0" lvl="0" indent="0" algn="l" defTabSz="914358" rtl="0" eaLnBrk="1" fontAlgn="auto" latinLnBrk="0" hangingPunct="1">
                <a:lnSpc>
                  <a:spcPct val="13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全角</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26</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文字以内</a:t>
              </a:r>
              <a:endPar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a:p>
              <a:pPr marL="0" marR="0" lvl="0" indent="0" algn="l" defTabSz="914358" rtl="0" eaLnBrk="1" fontAlgn="auto" latinLnBrk="0" hangingPunct="1">
                <a:lnSpc>
                  <a:spcPct val="13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rPr>
                <a:t>自動改行のため、改行指定不可</a:t>
              </a:r>
              <a:endPar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メイリオ" pitchFamily="50" charset="-128"/>
              </a:endParaRPr>
            </a:p>
          </p:txBody>
        </p:sp>
        <p:cxnSp>
          <p:nvCxnSpPr>
            <p:cNvPr id="67" name="コネクタ: カギ線 66">
              <a:extLst>
                <a:ext uri="{FF2B5EF4-FFF2-40B4-BE49-F238E27FC236}">
                  <a16:creationId xmlns:a16="http://schemas.microsoft.com/office/drawing/2014/main" id="{B917248F-1393-3E0E-DFDC-9749573C1712}"/>
                </a:ext>
              </a:extLst>
            </p:cNvPr>
            <p:cNvCxnSpPr>
              <a:cxnSpLocks/>
              <a:stCxn id="54" idx="0"/>
            </p:cNvCxnSpPr>
            <p:nvPr/>
          </p:nvCxnSpPr>
          <p:spPr>
            <a:xfrm rot="5400000" flipH="1" flipV="1">
              <a:off x="1816825" y="2730203"/>
              <a:ext cx="985631" cy="1905337"/>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FD795DA4-180C-C4FB-FA38-A2F5D83702AC}"/>
                </a:ext>
              </a:extLst>
            </p:cNvPr>
            <p:cNvCxnSpPr>
              <a:cxnSpLocks/>
              <a:stCxn id="48" idx="0"/>
            </p:cNvCxnSpPr>
            <p:nvPr/>
          </p:nvCxnSpPr>
          <p:spPr>
            <a:xfrm rot="5400000" flipH="1" flipV="1">
              <a:off x="2651673" y="3589381"/>
              <a:ext cx="1009961" cy="211311"/>
            </a:xfrm>
            <a:prstGeom prst="bentConnector2">
              <a:avLst/>
            </a:prstGeom>
            <a:ln w="19050">
              <a:solidFill>
                <a:srgbClr val="F5296C"/>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C401F3AC-72E9-B819-C829-33BF64A4337B}"/>
                </a:ext>
              </a:extLst>
            </p:cNvPr>
            <p:cNvSpPr/>
            <p:nvPr/>
          </p:nvSpPr>
          <p:spPr>
            <a:xfrm>
              <a:off x="2414061" y="1445618"/>
              <a:ext cx="1312718" cy="4253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5449" tIns="27725" rIns="55449" bIns="27725" rtlCol="0" anchor="ctr"/>
            <a:lstStyle/>
            <a:p>
              <a:pPr marL="0" marR="0" lvl="0" indent="0" algn="ctr" defTabSz="914358"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ビルボード</a:t>
              </a:r>
            </a:p>
          </p:txBody>
        </p:sp>
        <p:pic>
          <p:nvPicPr>
            <p:cNvPr id="71" name="図 70">
              <a:extLst>
                <a:ext uri="{FF2B5EF4-FFF2-40B4-BE49-F238E27FC236}">
                  <a16:creationId xmlns:a16="http://schemas.microsoft.com/office/drawing/2014/main" id="{19790ECD-19DC-B999-49B9-588301EEBCCA}"/>
                </a:ext>
              </a:extLst>
            </p:cNvPr>
            <p:cNvPicPr>
              <a:picLocks noChangeAspect="1"/>
            </p:cNvPicPr>
            <p:nvPr/>
          </p:nvPicPr>
          <p:blipFill>
            <a:blip r:embed="rId6"/>
            <a:stretch>
              <a:fillRect/>
            </a:stretch>
          </p:blipFill>
          <p:spPr>
            <a:xfrm>
              <a:off x="769718" y="1145090"/>
              <a:ext cx="1277896" cy="278163"/>
            </a:xfrm>
            <a:prstGeom prst="rect">
              <a:avLst/>
            </a:prstGeom>
          </p:spPr>
        </p:pic>
        <p:pic>
          <p:nvPicPr>
            <p:cNvPr id="72" name="図 71">
              <a:extLst>
                <a:ext uri="{FF2B5EF4-FFF2-40B4-BE49-F238E27FC236}">
                  <a16:creationId xmlns:a16="http://schemas.microsoft.com/office/drawing/2014/main" id="{AD444790-F527-4EDB-4326-ED543A417DBB}"/>
                </a:ext>
              </a:extLst>
            </p:cNvPr>
            <p:cNvPicPr>
              <a:picLocks noChangeAspect="1"/>
            </p:cNvPicPr>
            <p:nvPr/>
          </p:nvPicPr>
          <p:blipFill>
            <a:blip r:embed="rId6"/>
            <a:stretch>
              <a:fillRect/>
            </a:stretch>
          </p:blipFill>
          <p:spPr>
            <a:xfrm>
              <a:off x="2416955" y="1139411"/>
              <a:ext cx="1277896" cy="278163"/>
            </a:xfrm>
            <a:prstGeom prst="rect">
              <a:avLst/>
            </a:prstGeom>
          </p:spPr>
        </p:pic>
      </p:grpSp>
    </p:spTree>
    <p:extLst>
      <p:ext uri="{BB962C8B-B14F-4D97-AF65-F5344CB8AC3E}">
        <p14:creationId xmlns:p14="http://schemas.microsoft.com/office/powerpoint/2010/main" val="36694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dirty="0"/>
              <a:t>PC. </a:t>
            </a:r>
            <a:r>
              <a:rPr lang="ja-JP" altLang="en-US" dirty="0"/>
              <a:t>記事中レクタングル</a:t>
            </a:r>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410400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 </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記事中レクタングル</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0.8</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303950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80607">
                  <a:extLst>
                    <a:ext uri="{9D8B030D-6E8A-4147-A177-3AD203B41FA5}">
                      <a16:colId xmlns:a16="http://schemas.microsoft.com/office/drawing/2014/main" val="1985968354"/>
                    </a:ext>
                  </a:extLst>
                </a:gridCol>
                <a:gridCol w="1581978">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err="1">
                          <a:latin typeface="游ゴシック"/>
                          <a:ea typeface="游ゴシック"/>
                        </a:rPr>
                        <a:t>png</a:t>
                      </a:r>
                      <a:r>
                        <a:rPr kumimoji="1" lang="en-US" altLang="ja-JP" sz="1000" b="1">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ローテーション</a:t>
                      </a:r>
                      <a:endParaRPr kumimoji="1" lang="zh-TW" altLang="en-US" sz="1000" b="1" dirty="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300KB</a:t>
                      </a:r>
                      <a:r>
                        <a:rPr kumimoji="1" lang="ja-JP" altLang="en-US" sz="1000" b="1" dirty="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午前</a:t>
                      </a:r>
                      <a:r>
                        <a:rPr kumimoji="1" lang="en-US" altLang="ja-JP" sz="1000" b="1" i="0" u="none" strike="noStrike" kern="1200" cap="none" spc="0" normalizeH="0" baseline="0" noProof="0" dirty="0">
                          <a:ln>
                            <a:noFill/>
                          </a:ln>
                          <a:solidFill>
                            <a:prstClr val="black"/>
                          </a:solidFill>
                          <a:effectLst/>
                          <a:uLnTx/>
                          <a:uFillTx/>
                          <a:latin typeface="游ゴシック"/>
                          <a:ea typeface="游ゴシック"/>
                          <a:cs typeface="+mn-cs"/>
                        </a:rPr>
                        <a:t>0</a:t>
                      </a:r>
                      <a:r>
                        <a:rPr kumimoji="1" lang="ja-JP" altLang="en-US" sz="1000" b="1" i="0" u="none" strike="noStrike" kern="1200" cap="none" spc="0" normalizeH="0" baseline="0" noProof="0" dirty="0">
                          <a:ln>
                            <a:noFill/>
                          </a:ln>
                          <a:solidFill>
                            <a:prstClr val="black"/>
                          </a:solidFill>
                          <a:effectLst/>
                          <a:uLnTx/>
                          <a:uFillTx/>
                          <a:latin typeface="游ゴシック"/>
                          <a:ea typeface="游ゴシック"/>
                          <a:cs typeface="+mn-cs"/>
                        </a:rPr>
                        <a:t>時</a:t>
                      </a:r>
                      <a:endParaRPr kumimoji="1" lang="zh-TW" altLang="en-US" sz="1000" b="1" dirty="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4</a:t>
                      </a:r>
                      <a:r>
                        <a:rPr kumimoji="1" lang="ja-JP" altLang="en-US" sz="1000" b="1" dirty="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7</a:t>
                      </a:r>
                      <a:r>
                        <a:rPr kumimoji="1" lang="ja-JP" altLang="en-US" sz="1000" b="1" dirty="0">
                          <a:latin typeface="游ゴシック"/>
                          <a:ea typeface="游ゴシック"/>
                        </a:rPr>
                        <a:t>営業日前</a:t>
                      </a:r>
                    </a:p>
                  </a:txBody>
                  <a:tcPr marL="215985"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01981">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5</a:t>
                      </a:r>
                      <a:r>
                        <a:rPr lang="ja-JP" altLang="en-US" sz="1000" b="1" dirty="0">
                          <a:latin typeface="游ゴシック"/>
                          <a:ea typeface="游ゴシック"/>
                        </a:rPr>
                        <a:t>営業日まで</a:t>
                      </a:r>
                      <a:endParaRPr kumimoji="1" lang="ja-JP" sz="1000" dirty="0"/>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1624462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dirty="0">
                        <a:latin typeface="游ゴシック" panose="020B0400000000000000" pitchFamily="50" charset="-128"/>
                        <a:ea typeface="游ゴシック" panose="020B0400000000000000" pitchFamily="50" charset="-128"/>
                      </a:endParaRP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サイトの記事ページの記事中レクタングルに掲出されるメニューです。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37899" y="4926448"/>
            <a:ext cx="3295659"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dirty="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dirty="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94442A47-9560-F487-E44F-EA0E7EF73244}"/>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grpSp>
        <p:nvGrpSpPr>
          <p:cNvPr id="6" name="グループ化 5">
            <a:extLst>
              <a:ext uri="{FF2B5EF4-FFF2-40B4-BE49-F238E27FC236}">
                <a16:creationId xmlns:a16="http://schemas.microsoft.com/office/drawing/2014/main" id="{C7F0D2E3-BE11-3591-FAB7-80A05DB5C88E}"/>
              </a:ext>
            </a:extLst>
          </p:cNvPr>
          <p:cNvGrpSpPr/>
          <p:nvPr/>
        </p:nvGrpSpPr>
        <p:grpSpPr>
          <a:xfrm>
            <a:off x="725692" y="676847"/>
            <a:ext cx="4413828" cy="5789105"/>
            <a:chOff x="725692" y="676846"/>
            <a:chExt cx="4413828" cy="5802675"/>
          </a:xfrm>
        </p:grpSpPr>
        <p:sp>
          <p:nvSpPr>
            <p:cNvPr id="7" name="テキスト ボックス 6">
              <a:extLst>
                <a:ext uri="{FF2B5EF4-FFF2-40B4-BE49-F238E27FC236}">
                  <a16:creationId xmlns:a16="http://schemas.microsoft.com/office/drawing/2014/main" id="{E5996093-C7C9-E371-0E93-396882ED329E}"/>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00"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00" kern="1200" dirty="0">
                  <a:solidFill>
                    <a:prstClr val="black"/>
                  </a:solidFill>
                  <a:latin typeface="游ゴシック" panose="020B0400000000000000" pitchFamily="50" charset="-128"/>
                  <a:ea typeface="游ゴシック" panose="020B0400000000000000" pitchFamily="50" charset="-128"/>
                  <a:cs typeface="+mn-cs"/>
                </a:rPr>
                <a:t>サイト（記事ページ）</a:t>
              </a:r>
            </a:p>
          </p:txBody>
        </p:sp>
        <p:sp>
          <p:nvSpPr>
            <p:cNvPr id="11" name="正方形/長方形 10">
              <a:extLst>
                <a:ext uri="{FF2B5EF4-FFF2-40B4-BE49-F238E27FC236}">
                  <a16:creationId xmlns:a16="http://schemas.microsoft.com/office/drawing/2014/main" id="{F1B54070-A9AF-DC68-C0EF-1B81979254EE}"/>
                </a:ext>
              </a:extLst>
            </p:cNvPr>
            <p:cNvSpPr/>
            <p:nvPr/>
          </p:nvSpPr>
          <p:spPr>
            <a:xfrm>
              <a:off x="725692" y="952934"/>
              <a:ext cx="4413828" cy="5526587"/>
            </a:xfrm>
            <a:prstGeom prst="rect">
              <a:avLst/>
            </a:prstGeom>
            <a:solidFill>
              <a:schemeClr val="bg1"/>
            </a:solidFill>
            <a:ln w="3175">
              <a:solidFill>
                <a:schemeClr val="accent3">
                  <a:lumMod val="20000"/>
                  <a:lumOff val="8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26" name="図 25" descr="パソコンのスクリーンショット&#10;&#10;自動的に生成された説明">
              <a:extLst>
                <a:ext uri="{FF2B5EF4-FFF2-40B4-BE49-F238E27FC236}">
                  <a16:creationId xmlns:a16="http://schemas.microsoft.com/office/drawing/2014/main" id="{78E3C380-4061-4721-B656-F827E56568F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03702" y="1436739"/>
              <a:ext cx="3891997" cy="4889564"/>
            </a:xfrm>
            <a:prstGeom prst="rect">
              <a:avLst/>
            </a:prstGeom>
            <a:ln w="3175">
              <a:noFill/>
            </a:ln>
            <a:effectLst/>
          </p:spPr>
        </p:pic>
        <p:sp>
          <p:nvSpPr>
            <p:cNvPr id="12" name="正方形/長方形 11">
              <a:extLst>
                <a:ext uri="{FF2B5EF4-FFF2-40B4-BE49-F238E27FC236}">
                  <a16:creationId xmlns:a16="http://schemas.microsoft.com/office/drawing/2014/main" id="{FD9FE342-8EA3-93B0-6550-065E5899AA64}"/>
                </a:ext>
              </a:extLst>
            </p:cNvPr>
            <p:cNvSpPr/>
            <p:nvPr/>
          </p:nvSpPr>
          <p:spPr>
            <a:xfrm>
              <a:off x="1067531" y="3609968"/>
              <a:ext cx="1049243" cy="948556"/>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a:solidFill>
                    <a:prstClr val="white"/>
                  </a:solidFill>
                  <a:latin typeface="游ゴシック" panose="020B0400000000000000" pitchFamily="50" charset="-128"/>
                  <a:ea typeface="游ゴシック" panose="020B0400000000000000" pitchFamily="50" charset="-128"/>
                </a:rPr>
                <a:t>レクタングル</a:t>
              </a:r>
            </a:p>
          </p:txBody>
        </p:sp>
        <p:pic>
          <p:nvPicPr>
            <p:cNvPr id="3" name="図 2">
              <a:extLst>
                <a:ext uri="{FF2B5EF4-FFF2-40B4-BE49-F238E27FC236}">
                  <a16:creationId xmlns:a16="http://schemas.microsoft.com/office/drawing/2014/main" id="{7154A9AA-77D0-A4E8-996B-6375D4B1D810}"/>
                </a:ext>
              </a:extLst>
            </p:cNvPr>
            <p:cNvPicPr>
              <a:picLocks noChangeAspect="1"/>
            </p:cNvPicPr>
            <p:nvPr/>
          </p:nvPicPr>
          <p:blipFill>
            <a:blip r:embed="rId4"/>
            <a:stretch>
              <a:fillRect/>
            </a:stretch>
          </p:blipFill>
          <p:spPr>
            <a:xfrm>
              <a:off x="1067531" y="1047127"/>
              <a:ext cx="3543975" cy="293990"/>
            </a:xfrm>
            <a:prstGeom prst="rect">
              <a:avLst/>
            </a:prstGeom>
          </p:spPr>
        </p:pic>
      </p:grpSp>
      <p:sp>
        <p:nvSpPr>
          <p:cNvPr id="8" name="正方形/長方形 7">
            <a:extLst>
              <a:ext uri="{FF2B5EF4-FFF2-40B4-BE49-F238E27FC236}">
                <a16:creationId xmlns:a16="http://schemas.microsoft.com/office/drawing/2014/main" id="{FC239943-FF9E-CD29-F3EB-AC2CFB97D8A6}"/>
              </a:ext>
            </a:extLst>
          </p:cNvPr>
          <p:cNvSpPr/>
          <p:nvPr/>
        </p:nvSpPr>
        <p:spPr>
          <a:xfrm>
            <a:off x="3548084" y="2450506"/>
            <a:ext cx="1098610" cy="2355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7897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17</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en-US" altLang="ja-JP"/>
              <a:t>PC.</a:t>
            </a:r>
            <a:r>
              <a:rPr lang="ja-JP" altLang="en-US"/>
              <a:t> </a:t>
            </a:r>
            <a:r>
              <a:rPr lang="zh-TW" altLang="en-US"/>
              <a:t>記事上動画広告</a:t>
            </a:r>
            <a:endParaRPr lang="ja-JP" altLang="en-US"/>
          </a:p>
        </p:txBody>
      </p:sp>
      <p:sp>
        <p:nvSpPr>
          <p:cNvPr id="2" name="正方形/長方形 1">
            <a:extLst>
              <a:ext uri="{FF2B5EF4-FFF2-40B4-BE49-F238E27FC236}">
                <a16:creationId xmlns:a16="http://schemas.microsoft.com/office/drawing/2014/main" id="{5865D9F6-E236-28A0-072F-122D38F30D1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5" name="テキスト ボックス 4">
            <a:extLst>
              <a:ext uri="{FF2B5EF4-FFF2-40B4-BE49-F238E27FC236}">
                <a16:creationId xmlns:a16="http://schemas.microsoft.com/office/drawing/2014/main" id="{F15E1902-59D3-1D30-A820-057E7FA61802}"/>
              </a:ext>
            </a:extLst>
          </p:cNvPr>
          <p:cNvSpPr txBox="1"/>
          <p:nvPr/>
        </p:nvSpPr>
        <p:spPr>
          <a:xfrm>
            <a:off x="5570045" y="1061060"/>
            <a:ext cx="3667992"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 </a:t>
            </a:r>
            <a:r>
              <a:rPr kumimoji="1" lang="zh-TW" altLang="en-US" sz="1698" b="1" kern="1200" dirty="0">
                <a:solidFill>
                  <a:srgbClr val="F5296C"/>
                </a:solidFill>
                <a:latin typeface="游ゴシック" panose="020B0400000000000000" pitchFamily="50" charset="-128"/>
                <a:ea typeface="游ゴシック" panose="020B0400000000000000" pitchFamily="50" charset="-128"/>
                <a:cs typeface="+mn-cs"/>
              </a:rPr>
              <a:t>記事上動画広告</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a:t>
            </a:r>
            <a:endParaRPr kumimoji="1" lang="zh-TW"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54F3F2E5-B60F-41D0-7C81-444D3FA5C33D}"/>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4CDFC3A7-FCBD-5454-3DED-5455A374486A}"/>
              </a:ext>
            </a:extLst>
          </p:cNvPr>
          <p:cNvGrpSpPr/>
          <p:nvPr/>
        </p:nvGrpSpPr>
        <p:grpSpPr>
          <a:xfrm>
            <a:off x="8561689" y="5919847"/>
            <a:ext cx="2943518" cy="307777"/>
            <a:chOff x="8662738" y="5807242"/>
            <a:chExt cx="2943725" cy="307799"/>
          </a:xfrm>
        </p:grpSpPr>
        <p:cxnSp>
          <p:nvCxnSpPr>
            <p:cNvPr id="9" name="直線コネクタ 8">
              <a:extLst>
                <a:ext uri="{FF2B5EF4-FFF2-40B4-BE49-F238E27FC236}">
                  <a16:creationId xmlns:a16="http://schemas.microsoft.com/office/drawing/2014/main" id="{DEB89EC8-5A73-479B-B788-F27333A24E53}"/>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3ECF8F1-975B-4FFD-749D-5EF6AE777A2D}"/>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1" name="テキスト ボックス 10">
              <a:extLst>
                <a:ext uri="{FF2B5EF4-FFF2-40B4-BE49-F238E27FC236}">
                  <a16:creationId xmlns:a16="http://schemas.microsoft.com/office/drawing/2014/main" id="{524105FA-E539-35B5-26C9-DB13E9C9C4E0}"/>
                </a:ext>
              </a:extLst>
            </p:cNvPr>
            <p:cNvSpPr txBox="1"/>
            <p:nvPr/>
          </p:nvSpPr>
          <p:spPr>
            <a:xfrm>
              <a:off x="9134416" y="5816254"/>
              <a:ext cx="2203390" cy="277019"/>
            </a:xfrm>
            <a:prstGeom prst="rect">
              <a:avLst/>
            </a:prstGeom>
            <a:noFill/>
          </p:spPr>
          <p:txBody>
            <a:bodyPr wrap="square" rtlCol="0" anchor="ctr">
              <a:spAutoFit/>
            </a:bodyPr>
            <a:lstStyle/>
            <a:p>
              <a:pPr algn="ctr" defTabSz="914358" rtl="0">
                <a:defRPr/>
              </a:pP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５円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2" name="表 11">
            <a:extLst>
              <a:ext uri="{FF2B5EF4-FFF2-40B4-BE49-F238E27FC236}">
                <a16:creationId xmlns:a16="http://schemas.microsoft.com/office/drawing/2014/main" id="{8E1FEAFA-9C36-4FE9-AC98-8FD4056F5E93}"/>
              </a:ext>
            </a:extLst>
          </p:cNvPr>
          <p:cNvGraphicFramePr>
            <a:graphicFrameLocks/>
          </p:cNvGraphicFramePr>
          <p:nvPr/>
        </p:nvGraphicFramePr>
        <p:xfrm>
          <a:off x="5650249" y="2141016"/>
          <a:ext cx="5934388" cy="3143606"/>
        </p:xfrm>
        <a:graphic>
          <a:graphicData uri="http://schemas.openxmlformats.org/drawingml/2006/table">
            <a:tbl>
              <a:tblPr firstRow="1" bandRow="1">
                <a:tableStyleId>{5940675A-B579-460E-94D1-54222C63F5DA}</a:tableStyleId>
              </a:tblPr>
              <a:tblGrid>
                <a:gridCol w="1020517">
                  <a:extLst>
                    <a:ext uri="{9D8B030D-6E8A-4147-A177-3AD203B41FA5}">
                      <a16:colId xmlns:a16="http://schemas.microsoft.com/office/drawing/2014/main" val="3635281353"/>
                    </a:ext>
                  </a:extLst>
                </a:gridCol>
                <a:gridCol w="1608243">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83134">
                  <a:extLst>
                    <a:ext uri="{9D8B030D-6E8A-4147-A177-3AD203B41FA5}">
                      <a16:colId xmlns:a16="http://schemas.microsoft.com/office/drawing/2014/main" val="1985968354"/>
                    </a:ext>
                  </a:extLst>
                </a:gridCol>
                <a:gridCol w="151828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MP4</a:t>
                      </a:r>
                      <a:r>
                        <a:rPr kumimoji="1" lang="ja-JP" altLang="en-US" sz="1000" b="1">
                          <a:latin typeface="游ゴシック"/>
                          <a:ea typeface="游ゴシック"/>
                        </a:rPr>
                        <a:t>推奨</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W16</a:t>
                      </a:r>
                      <a:r>
                        <a:rPr kumimoji="1" lang="ja-JP" altLang="en-US" sz="1000" b="1">
                          <a:latin typeface="游ゴシック"/>
                          <a:ea typeface="游ゴシック"/>
                        </a:rPr>
                        <a:t>：</a:t>
                      </a:r>
                      <a:r>
                        <a:rPr kumimoji="1" lang="en-US" altLang="ja-JP" sz="1000" b="1">
                          <a:latin typeface="游ゴシック"/>
                          <a:ea typeface="游ゴシック"/>
                        </a:rPr>
                        <a:t>H9</a:t>
                      </a:r>
                      <a:r>
                        <a:rPr kumimoji="1" lang="ja-JP" altLang="en-US" sz="1000" b="1">
                          <a:latin typeface="游ゴシック"/>
                          <a:ea typeface="游ゴシック"/>
                        </a:rPr>
                        <a:t>　</a:t>
                      </a:r>
                      <a:r>
                        <a:rPr kumimoji="1" lang="en-US" altLang="ja-JP" sz="1000" b="1">
                          <a:latin typeface="游ゴシック"/>
                          <a:ea typeface="游ゴシック"/>
                        </a:rPr>
                        <a:t>640×360pix</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3.5MB</a:t>
                      </a:r>
                      <a:r>
                        <a:rPr kumimoji="1" lang="ja-JP" altLang="en-US" sz="1000" b="1">
                          <a:latin typeface="游ゴシック"/>
                          <a:ea typeface="游ゴシック"/>
                        </a:rPr>
                        <a:t>以内</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i="0" u="none" strike="noStrike" kern="120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フリークエンシー</a:t>
                      </a:r>
                      <a:endParaRPr kumimoji="1" lang="ja-JP" altLang="en-US" sz="1000" b="1" dirty="0">
                        <a:latin typeface="游ゴシック" panose="020B0400000000000000" pitchFamily="50" charset="-128"/>
                        <a:ea typeface="游ゴシック" panose="020B0400000000000000" pitchFamily="50" charset="-128"/>
                      </a:endParaRPr>
                    </a:p>
                  </a:txBody>
                  <a:tcPr marL="91434" marR="0"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2</a:t>
                      </a:r>
                      <a:r>
                        <a:rPr kumimoji="1" lang="ja-JP" altLang="en-US" sz="1000" b="1">
                          <a:latin typeface="游ゴシック"/>
                          <a:ea typeface="游ゴシック"/>
                        </a:rPr>
                        <a:t>回</a:t>
                      </a:r>
                      <a:r>
                        <a:rPr kumimoji="1" lang="en-US" altLang="ja-JP" sz="1000" b="1">
                          <a:latin typeface="游ゴシック"/>
                          <a:ea typeface="游ゴシック"/>
                        </a:rPr>
                        <a:t>/UB</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開始日</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開始時間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営業時間</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不可</a:t>
                      </a:r>
                    </a:p>
                  </a:txBody>
                  <a:tcPr marL="91434"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掲載期間</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dirty="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か所まで</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16</a:t>
                      </a:r>
                      <a:r>
                        <a:rPr kumimoji="1" lang="ja-JP" altLang="en-US" sz="1000" b="1">
                          <a:latin typeface="游ゴシック"/>
                          <a:ea typeface="游ゴシック"/>
                        </a:rPr>
                        <a:t>営業日前</a:t>
                      </a: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7497585"/>
                  </a:ext>
                </a:extLst>
              </a:tr>
            </a:tbl>
          </a:graphicData>
        </a:graphic>
      </p:graphicFrame>
      <p:sp>
        <p:nvSpPr>
          <p:cNvPr id="13" name="テキスト プレースホルダー 1">
            <a:extLst>
              <a:ext uri="{FF2B5EF4-FFF2-40B4-BE49-F238E27FC236}">
                <a16:creationId xmlns:a16="http://schemas.microsoft.com/office/drawing/2014/main" id="{A5F9A278-F0A9-C0C6-6042-9DEAED5D06D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サイトの記事ページにて掲出される動画広告です。記事のタイトル直下に掲出され、高いインプレッション効果を誇ります。動画枠の天地サイズ</a:t>
            </a:r>
            <a:r>
              <a:rPr lang="en-US" altLang="ja-JP" sz="1050">
                <a:solidFill>
                  <a:prstClr val="black"/>
                </a:solidFill>
                <a:latin typeface="游ゴシック" panose="020B0400000000000000" pitchFamily="50" charset="-128"/>
                <a:ea typeface="游ゴシック" panose="020B0400000000000000" pitchFamily="50" charset="-128"/>
              </a:rPr>
              <a:t>1/2</a:t>
            </a:r>
            <a:r>
              <a:rPr lang="ja-JP" altLang="en-US" sz="1050">
                <a:solidFill>
                  <a:prstClr val="black"/>
                </a:solidFill>
                <a:latin typeface="游ゴシック" panose="020B0400000000000000" pitchFamily="50" charset="-128"/>
                <a:ea typeface="游ゴシック" panose="020B0400000000000000" pitchFamily="50" charset="-128"/>
              </a:rPr>
              <a:t>以上が画面に露出している時のみ動画が再生されます。</a:t>
            </a:r>
          </a:p>
        </p:txBody>
      </p:sp>
      <p:sp>
        <p:nvSpPr>
          <p:cNvPr id="16" name="テキスト ボックス 15">
            <a:extLst>
              <a:ext uri="{FF2B5EF4-FFF2-40B4-BE49-F238E27FC236}">
                <a16:creationId xmlns:a16="http://schemas.microsoft.com/office/drawing/2014/main" id="{77222A56-4E9C-4642-6CC3-855ED3DFEE0C}"/>
              </a:ext>
            </a:extLst>
          </p:cNvPr>
          <p:cNvSpPr txBox="1"/>
          <p:nvPr/>
        </p:nvSpPr>
        <p:spPr>
          <a:xfrm>
            <a:off x="5496286" y="4878540"/>
            <a:ext cx="3337318" cy="1208279"/>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」、音声圧縮</a:t>
            </a:r>
            <a:b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コーデックは「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以上でも対応できますが、</a:t>
            </a:r>
            <a:b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配信環境によっては動画がスムーズに流れない可能性があります。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24" name="テキスト プレースホルダー 1">
            <a:extLst>
              <a:ext uri="{FF2B5EF4-FFF2-40B4-BE49-F238E27FC236}">
                <a16:creationId xmlns:a16="http://schemas.microsoft.com/office/drawing/2014/main" id="{FF24DF7D-54DE-CF28-4671-3ED28D8DEAB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grpSp>
        <p:nvGrpSpPr>
          <p:cNvPr id="18" name="グループ化 17">
            <a:extLst>
              <a:ext uri="{FF2B5EF4-FFF2-40B4-BE49-F238E27FC236}">
                <a16:creationId xmlns:a16="http://schemas.microsoft.com/office/drawing/2014/main" id="{F5C94912-56C4-2415-60E0-8D3A0B623520}"/>
              </a:ext>
            </a:extLst>
          </p:cNvPr>
          <p:cNvGrpSpPr/>
          <p:nvPr/>
        </p:nvGrpSpPr>
        <p:grpSpPr>
          <a:xfrm>
            <a:off x="696952" y="676846"/>
            <a:ext cx="4427645" cy="5778945"/>
            <a:chOff x="696952" y="676846"/>
            <a:chExt cx="4427645" cy="5778945"/>
          </a:xfrm>
        </p:grpSpPr>
        <p:grpSp>
          <p:nvGrpSpPr>
            <p:cNvPr id="20" name="グループ化 19">
              <a:extLst>
                <a:ext uri="{FF2B5EF4-FFF2-40B4-BE49-F238E27FC236}">
                  <a16:creationId xmlns:a16="http://schemas.microsoft.com/office/drawing/2014/main" id="{9123C0E6-E73C-E8FF-27BF-30DD2E6A8A68}"/>
                </a:ext>
              </a:extLst>
            </p:cNvPr>
            <p:cNvGrpSpPr/>
            <p:nvPr/>
          </p:nvGrpSpPr>
          <p:grpSpPr>
            <a:xfrm>
              <a:off x="696952" y="955780"/>
              <a:ext cx="4427645" cy="5500011"/>
              <a:chOff x="789876" y="1175264"/>
              <a:chExt cx="4427645" cy="5290688"/>
            </a:xfrm>
          </p:grpSpPr>
          <p:sp>
            <p:nvSpPr>
              <p:cNvPr id="17" name="正方形/長方形 16">
                <a:extLst>
                  <a:ext uri="{FF2B5EF4-FFF2-40B4-BE49-F238E27FC236}">
                    <a16:creationId xmlns:a16="http://schemas.microsoft.com/office/drawing/2014/main" id="{C6EF0B8B-588D-63F5-E9B5-3DC0C6A7A4EB}"/>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14" name="図 13" descr="パソコンのスクリーンショット&#10;&#10;自動的に生成された説明">
                <a:extLst>
                  <a:ext uri="{FF2B5EF4-FFF2-40B4-BE49-F238E27FC236}">
                    <a16:creationId xmlns:a16="http://schemas.microsoft.com/office/drawing/2014/main" id="{85D1F941-FE2E-2BAE-4BAD-4C906E670DF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15" name="正方形/長方形 14">
                <a:extLst>
                  <a:ext uri="{FF2B5EF4-FFF2-40B4-BE49-F238E27FC236}">
                    <a16:creationId xmlns:a16="http://schemas.microsoft.com/office/drawing/2014/main" id="{387650F4-6ED6-0627-1CB6-A14718461028}"/>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198" name="三角形 143">
                <a:extLst>
                  <a:ext uri="{FF2B5EF4-FFF2-40B4-BE49-F238E27FC236}">
                    <a16:creationId xmlns:a16="http://schemas.microsoft.com/office/drawing/2014/main" id="{D69BF528-F87B-9C2C-B7E0-6A595D678BB6}"/>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F7DB460A-47F2-B171-94F8-8B2D72E36EEB}"/>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dirty="0">
                  <a:solidFill>
                    <a:prstClr val="white"/>
                  </a:solidFill>
                  <a:latin typeface="游ゴシック" panose="020B0400000000000000" pitchFamily="50" charset="-128"/>
                  <a:ea typeface="游ゴシック" panose="020B0400000000000000" pitchFamily="50" charset="-128"/>
                </a:endParaRPr>
              </a:p>
            </p:txBody>
          </p:sp>
        </p:grpSp>
        <p:sp>
          <p:nvSpPr>
            <p:cNvPr id="21" name="正方形/長方形 20">
              <a:extLst>
                <a:ext uri="{FF2B5EF4-FFF2-40B4-BE49-F238E27FC236}">
                  <a16:creationId xmlns:a16="http://schemas.microsoft.com/office/drawing/2014/main" id="{FEE9E0F5-D925-6C69-5E4F-7DF7AC5CA497}"/>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dirty="0">
                <a:solidFill>
                  <a:prstClr val="white"/>
                </a:solidFill>
                <a:latin typeface="游ゴシック" panose="020B0400000000000000" pitchFamily="50" charset="-128"/>
                <a:ea typeface="游ゴシック" panose="020B0400000000000000" pitchFamily="50" charset="-128"/>
              </a:endParaRPr>
            </a:p>
          </p:txBody>
        </p:sp>
        <p:sp>
          <p:nvSpPr>
            <p:cNvPr id="22" name="三角形 143">
              <a:extLst>
                <a:ext uri="{FF2B5EF4-FFF2-40B4-BE49-F238E27FC236}">
                  <a16:creationId xmlns:a16="http://schemas.microsoft.com/office/drawing/2014/main" id="{3CF87206-A598-6808-D462-C7FFC1CD0EAF}"/>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3" name="Text Box 19">
              <a:extLst>
                <a:ext uri="{FF2B5EF4-FFF2-40B4-BE49-F238E27FC236}">
                  <a16:creationId xmlns:a16="http://schemas.microsoft.com/office/drawing/2014/main" id="{E328AFD7-2C67-B680-BF14-F98634C791D4}"/>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ctr" defTabSz="914358" rtl="0">
                <a:defRPr/>
              </a:pP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動画再生時にプレーヤーが展開します</a:t>
              </a:r>
            </a:p>
            <a:p>
              <a:pPr algn="ctr" defTabSz="914358" rtl="0">
                <a:defRPr/>
              </a:pP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再生終了後、自動的に収束します</a:t>
              </a:r>
            </a:p>
          </p:txBody>
        </p:sp>
        <p:sp>
          <p:nvSpPr>
            <p:cNvPr id="192" name="テキスト ボックス 191">
              <a:extLst>
                <a:ext uri="{FF2B5EF4-FFF2-40B4-BE49-F238E27FC236}">
                  <a16:creationId xmlns:a16="http://schemas.microsoft.com/office/drawing/2014/main" id="{470766E0-464A-1F1B-E308-E767C88D2161}"/>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00"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00" kern="1200" dirty="0">
                  <a:solidFill>
                    <a:prstClr val="black"/>
                  </a:solidFill>
                  <a:latin typeface="游ゴシック" panose="020B0400000000000000" pitchFamily="50" charset="-128"/>
                  <a:ea typeface="游ゴシック" panose="020B0400000000000000" pitchFamily="50" charset="-128"/>
                  <a:cs typeface="+mn-cs"/>
                </a:rPr>
                <a:t>サイト（記事ページ）</a:t>
              </a:r>
            </a:p>
          </p:txBody>
        </p:sp>
        <p:pic>
          <p:nvPicPr>
            <p:cNvPr id="3" name="図 2">
              <a:extLst>
                <a:ext uri="{FF2B5EF4-FFF2-40B4-BE49-F238E27FC236}">
                  <a16:creationId xmlns:a16="http://schemas.microsoft.com/office/drawing/2014/main" id="{93E2F798-7390-9615-C2A1-146C42352466}"/>
                </a:ext>
              </a:extLst>
            </p:cNvPr>
            <p:cNvPicPr>
              <a:picLocks noChangeAspect="1"/>
            </p:cNvPicPr>
            <p:nvPr/>
          </p:nvPicPr>
          <p:blipFill>
            <a:blip r:embed="rId4"/>
            <a:stretch>
              <a:fillRect/>
            </a:stretch>
          </p:blipFill>
          <p:spPr>
            <a:xfrm>
              <a:off x="1067531" y="1047127"/>
              <a:ext cx="3543975" cy="293990"/>
            </a:xfrm>
            <a:prstGeom prst="rect">
              <a:avLst/>
            </a:prstGeom>
          </p:spPr>
        </p:pic>
      </p:grpSp>
    </p:spTree>
    <p:extLst>
      <p:ext uri="{BB962C8B-B14F-4D97-AF65-F5344CB8AC3E}">
        <p14:creationId xmlns:p14="http://schemas.microsoft.com/office/powerpoint/2010/main" val="80313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18</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en-US" altLang="ja-JP"/>
              <a:t>PC.</a:t>
            </a:r>
            <a:r>
              <a:rPr lang="ja-JP" altLang="en-US"/>
              <a:t> プリロール動画</a:t>
            </a:r>
          </a:p>
        </p:txBody>
      </p:sp>
      <p:sp>
        <p:nvSpPr>
          <p:cNvPr id="2" name="正方形/長方形 1">
            <a:extLst>
              <a:ext uri="{FF2B5EF4-FFF2-40B4-BE49-F238E27FC236}">
                <a16:creationId xmlns:a16="http://schemas.microsoft.com/office/drawing/2014/main" id="{2CA08FDF-C124-1E6F-82CB-269DA9EFE4EA}"/>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6" name="テキスト ボックス 5">
            <a:extLst>
              <a:ext uri="{FF2B5EF4-FFF2-40B4-BE49-F238E27FC236}">
                <a16:creationId xmlns:a16="http://schemas.microsoft.com/office/drawing/2014/main" id="{EBF09B0B-1770-497F-1866-7D3B54A8F528}"/>
              </a:ext>
            </a:extLst>
          </p:cNvPr>
          <p:cNvSpPr txBox="1"/>
          <p:nvPr/>
        </p:nvSpPr>
        <p:spPr>
          <a:xfrm>
            <a:off x="5570045" y="1061060"/>
            <a:ext cx="5618846"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プリロール動画</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　</a:t>
            </a:r>
            <a:r>
              <a:rPr kumimoji="1" lang="en-US" altLang="ja-JP" sz="1400"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400" b="1" kern="1200" dirty="0">
                <a:solidFill>
                  <a:srgbClr val="F5296C"/>
                </a:solidFill>
                <a:latin typeface="游ゴシック" panose="020B0400000000000000" pitchFamily="50" charset="-128"/>
                <a:ea typeface="游ゴシック" panose="020B0400000000000000" pitchFamily="50" charset="-128"/>
                <a:cs typeface="+mn-cs"/>
              </a:rPr>
              <a:t>ターゲティング不可</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D73EE7A7-BBCC-050B-31F6-77FC9410FB8E}"/>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8A6E7FE6-6FD1-3F1A-4664-080D9F5DD46D}"/>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D5D3189C-A451-7DF7-761D-009166ECE0D2}"/>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DC98436-394D-4D23-4CDE-5F53F488ED6A}"/>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2" name="テキスト ボックス 11">
              <a:extLst>
                <a:ext uri="{FF2B5EF4-FFF2-40B4-BE49-F238E27FC236}">
                  <a16:creationId xmlns:a16="http://schemas.microsoft.com/office/drawing/2014/main" id="{2B73C36B-D739-1759-5B71-AE495569B7D2}"/>
                </a:ext>
              </a:extLst>
            </p:cNvPr>
            <p:cNvSpPr txBox="1"/>
            <p:nvPr/>
          </p:nvSpPr>
          <p:spPr>
            <a:xfrm>
              <a:off x="9126017" y="5816254"/>
              <a:ext cx="2203390"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4</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3" name="テキスト プレースホルダー 1">
            <a:extLst>
              <a:ext uri="{FF2B5EF4-FFF2-40B4-BE49-F238E27FC236}">
                <a16:creationId xmlns:a16="http://schemas.microsoft.com/office/drawing/2014/main" id="{86A27B56-F61A-DDF8-8A3F-482FD5A440C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朝日新聞デジタルで配信されている動画の再生前に、動画広告を流すことができます。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動画メディアなどと比較して、視聴完了率が高い点を特に評価いただいています。</a:t>
            </a:r>
          </a:p>
        </p:txBody>
      </p:sp>
      <p:graphicFrame>
        <p:nvGraphicFramePr>
          <p:cNvPr id="16" name="表 15">
            <a:extLst>
              <a:ext uri="{FF2B5EF4-FFF2-40B4-BE49-F238E27FC236}">
                <a16:creationId xmlns:a16="http://schemas.microsoft.com/office/drawing/2014/main" id="{484C5BF7-D78E-188A-673A-2335124280F8}"/>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03621">
                  <a:extLst>
                    <a:ext uri="{9D8B030D-6E8A-4147-A177-3AD203B41FA5}">
                      <a16:colId xmlns:a16="http://schemas.microsoft.com/office/drawing/2014/main" val="1985968354"/>
                    </a:ext>
                  </a:extLst>
                </a:gridCol>
                <a:gridCol w="1597799">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dirty="0">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PC</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MP4</a:t>
                      </a:r>
                      <a:r>
                        <a:rPr kumimoji="1" lang="ja-JP" altLang="en-US" sz="1000" b="1" dirty="0">
                          <a:latin typeface="游ゴシック"/>
                          <a:ea typeface="游ゴシック"/>
                        </a:rPr>
                        <a:t>推奨</a:t>
                      </a:r>
                      <a:endParaRPr kumimoji="1" lang="en-US" altLang="ja-JP"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W16</a:t>
                      </a:r>
                      <a:r>
                        <a:rPr kumimoji="1" lang="ja-JP" altLang="en-US" sz="1000" b="1" dirty="0">
                          <a:latin typeface="游ゴシック"/>
                          <a:ea typeface="游ゴシック"/>
                        </a:rPr>
                        <a:t>：</a:t>
                      </a:r>
                      <a:r>
                        <a:rPr kumimoji="1" lang="en-US" altLang="ja-JP" sz="1000" b="1" dirty="0">
                          <a:latin typeface="游ゴシック"/>
                          <a:ea typeface="游ゴシック"/>
                        </a:rPr>
                        <a:t>H9</a:t>
                      </a:r>
                      <a:r>
                        <a:rPr kumimoji="1" lang="ja-JP" altLang="en-US" sz="1000" b="1" dirty="0">
                          <a:latin typeface="游ゴシック"/>
                          <a:ea typeface="游ゴシック"/>
                        </a:rPr>
                        <a:t>　</a:t>
                      </a:r>
                      <a:r>
                        <a:rPr kumimoji="1" lang="en-US" altLang="ja-JP" sz="1000" b="1" dirty="0">
                          <a:latin typeface="游ゴシック"/>
                          <a:ea typeface="游ゴシック"/>
                        </a:rPr>
                        <a:t>640×360pix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512MB</a:t>
                      </a:r>
                      <a:r>
                        <a:rPr kumimoji="1" lang="ja-JP" altLang="en-US" sz="1000" b="1" dirty="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kern="1200">
                          <a:solidFill>
                            <a:schemeClr val="tx1"/>
                          </a:solidFill>
                          <a:latin typeface="游ゴシック" panose="020B0400000000000000" pitchFamily="50" charset="-128"/>
                          <a:ea typeface="游ゴシック" panose="020B0400000000000000" pitchFamily="50" charset="-128"/>
                          <a:cs typeface="+mn-cs"/>
                        </a:rPr>
                        <a:t>配信面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動画再生枠</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endParaRPr kumimoji="1" lang="ja-JP" altLang="en-US" sz="1000" b="1" dirty="0">
                        <a:latin typeface="游ゴシック"/>
                        <a:ea typeface="游ゴシック"/>
                      </a:endParaRP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1</a:t>
                      </a:r>
                      <a:r>
                        <a:rPr kumimoji="1" lang="ja-JP" altLang="en-US" sz="1000" b="1">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営業時間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週間～</a:t>
                      </a:r>
                      <a:r>
                        <a:rPr kumimoji="1" lang="en-US" altLang="ja-JP" sz="900" b="1" dirty="0">
                          <a:latin typeface="游ゴシック"/>
                          <a:ea typeface="游ゴシック"/>
                        </a:rPr>
                        <a:t>※</a:t>
                      </a:r>
                      <a:r>
                        <a:rPr kumimoji="1" lang="ja-JP" altLang="en-US" sz="900" b="1" dirty="0">
                          <a:latin typeface="游ゴシック"/>
                          <a:ea typeface="游ゴシック"/>
                        </a:rPr>
                        <a:t>ご相談ください</a:t>
                      </a:r>
                      <a:endParaRPr kumimoji="1" lang="ja-JP" altLang="en-US" sz="1000" b="1" dirty="0">
                        <a:latin typeface="游ゴシック"/>
                        <a:ea typeface="游ゴシック"/>
                      </a:endParaRP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endParaRPr kumimoji="1" lang="en-US" altLang="ja-JP"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か所まで</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r>
                        <a:rPr kumimoji="1" lang="ja-JP" altLang="en-US" sz="1000" b="1">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自動ミュート再生</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16</a:t>
                      </a:r>
                      <a:r>
                        <a:rPr kumimoji="1" lang="ja-JP" altLang="en-US" sz="1000" b="1" dirty="0">
                          <a:latin typeface="游ゴシック"/>
                          <a:ea typeface="游ゴシック"/>
                        </a:rPr>
                        <a:t>営業日前</a:t>
                      </a:r>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91434"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1044447"/>
                  </a:ext>
                </a:extLst>
              </a:tr>
            </a:tbl>
          </a:graphicData>
        </a:graphic>
      </p:graphicFrame>
      <p:sp>
        <p:nvSpPr>
          <p:cNvPr id="17" name="テキスト ボックス 16">
            <a:extLst>
              <a:ext uri="{FF2B5EF4-FFF2-40B4-BE49-F238E27FC236}">
                <a16:creationId xmlns:a16="http://schemas.microsoft.com/office/drawing/2014/main" id="{39D55BA3-1B72-E933-5DC4-EFAD2D352BD8}"/>
              </a:ext>
            </a:extLst>
          </p:cNvPr>
          <p:cNvSpPr txBox="1"/>
          <p:nvPr/>
        </p:nvSpPr>
        <p:spPr>
          <a:xfrm>
            <a:off x="5486756" y="4949321"/>
            <a:ext cx="3346802" cy="1428661"/>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16</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秒以上の場合スキッパブル必須。</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スキッパブルの場合、再生開始から</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5</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秒後にスキップ可能となります。</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a:t>
            </a:r>
            <a:b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音声圧縮コーデックは「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以上でも対応できますが、配信環境に</a:t>
            </a:r>
            <a:b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よっては動画がスムーズに流れない可能性があります。</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5" name="テキスト プレースホルダー 1">
            <a:extLst>
              <a:ext uri="{FF2B5EF4-FFF2-40B4-BE49-F238E27FC236}">
                <a16:creationId xmlns:a16="http://schemas.microsoft.com/office/drawing/2014/main" id="{07209BC5-2208-9CC1-4C9B-5DEE16F4DA4A}"/>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grpSp>
        <p:nvGrpSpPr>
          <p:cNvPr id="31" name="グループ化 30">
            <a:extLst>
              <a:ext uri="{FF2B5EF4-FFF2-40B4-BE49-F238E27FC236}">
                <a16:creationId xmlns:a16="http://schemas.microsoft.com/office/drawing/2014/main" id="{0E9D9C1C-C05D-E570-A469-F9E74D84838F}"/>
              </a:ext>
            </a:extLst>
          </p:cNvPr>
          <p:cNvGrpSpPr/>
          <p:nvPr/>
        </p:nvGrpSpPr>
        <p:grpSpPr>
          <a:xfrm>
            <a:off x="696952" y="676846"/>
            <a:ext cx="4427645" cy="5778945"/>
            <a:chOff x="696952" y="676846"/>
            <a:chExt cx="4427645" cy="5778945"/>
          </a:xfrm>
        </p:grpSpPr>
        <p:grpSp>
          <p:nvGrpSpPr>
            <p:cNvPr id="15" name="グループ化 14">
              <a:extLst>
                <a:ext uri="{FF2B5EF4-FFF2-40B4-BE49-F238E27FC236}">
                  <a16:creationId xmlns:a16="http://schemas.microsoft.com/office/drawing/2014/main" id="{B4419824-B2EB-58AC-2B02-55C6944860A5}"/>
                </a:ext>
              </a:extLst>
            </p:cNvPr>
            <p:cNvGrpSpPr/>
            <p:nvPr/>
          </p:nvGrpSpPr>
          <p:grpSpPr>
            <a:xfrm>
              <a:off x="696952" y="955780"/>
              <a:ext cx="4427645" cy="5500011"/>
              <a:chOff x="789876" y="1175264"/>
              <a:chExt cx="4427645" cy="5290688"/>
            </a:xfrm>
          </p:grpSpPr>
          <p:sp>
            <p:nvSpPr>
              <p:cNvPr id="26" name="正方形/長方形 25">
                <a:extLst>
                  <a:ext uri="{FF2B5EF4-FFF2-40B4-BE49-F238E27FC236}">
                    <a16:creationId xmlns:a16="http://schemas.microsoft.com/office/drawing/2014/main" id="{30322D53-18A6-F57D-31FB-946A72478BD9}"/>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27" name="図 26" descr="パソコンのスクリーンショット&#10;&#10;自動的に生成された説明">
                <a:extLst>
                  <a:ext uri="{FF2B5EF4-FFF2-40B4-BE49-F238E27FC236}">
                    <a16:creationId xmlns:a16="http://schemas.microsoft.com/office/drawing/2014/main" id="{74F58CDB-2BE3-D0DA-7DE8-76B18B65B5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997524" y="1636921"/>
                <a:ext cx="3891997" cy="4685861"/>
              </a:xfrm>
              <a:prstGeom prst="rect">
                <a:avLst/>
              </a:prstGeom>
              <a:ln w="3175">
                <a:noFill/>
              </a:ln>
              <a:effectLst/>
            </p:spPr>
          </p:pic>
          <p:sp>
            <p:nvSpPr>
              <p:cNvPr id="28" name="正方形/長方形 27">
                <a:extLst>
                  <a:ext uri="{FF2B5EF4-FFF2-40B4-BE49-F238E27FC236}">
                    <a16:creationId xmlns:a16="http://schemas.microsoft.com/office/drawing/2014/main" id="{0686AB15-BA2B-24A8-F2EC-A67FA4FB2BD1}"/>
                  </a:ext>
                </a:extLst>
              </p:cNvPr>
              <p:cNvSpPr/>
              <p:nvPr/>
            </p:nvSpPr>
            <p:spPr>
              <a:xfrm>
                <a:off x="1097468" y="3755645"/>
                <a:ext cx="1177823" cy="9477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29" name="三角形 143">
                <a:extLst>
                  <a:ext uri="{FF2B5EF4-FFF2-40B4-BE49-F238E27FC236}">
                    <a16:creationId xmlns:a16="http://schemas.microsoft.com/office/drawing/2014/main" id="{702EB91E-E37E-0F61-F2F0-D26960ADAF98}"/>
                  </a:ext>
                </a:extLst>
              </p:cNvPr>
              <p:cNvSpPr/>
              <p:nvPr/>
            </p:nvSpPr>
            <p:spPr>
              <a:xfrm rot="5400000">
                <a:off x="2317771" y="2833134"/>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3926FC7D-B337-5818-4170-22162E568240}"/>
                  </a:ext>
                </a:extLst>
              </p:cNvPr>
              <p:cNvSpPr/>
              <p:nvPr/>
            </p:nvSpPr>
            <p:spPr>
              <a:xfrm>
                <a:off x="3641008" y="2613103"/>
                <a:ext cx="1098610" cy="2265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dirty="0">
                  <a:solidFill>
                    <a:prstClr val="white"/>
                  </a:solidFill>
                  <a:latin typeface="游ゴシック" panose="020B0400000000000000" pitchFamily="50" charset="-128"/>
                  <a:ea typeface="游ゴシック" panose="020B0400000000000000" pitchFamily="50" charset="-128"/>
                </a:endParaRPr>
              </a:p>
            </p:txBody>
          </p:sp>
        </p:grpSp>
        <p:sp>
          <p:nvSpPr>
            <p:cNvPr id="18" name="正方形/長方形 17">
              <a:extLst>
                <a:ext uri="{FF2B5EF4-FFF2-40B4-BE49-F238E27FC236}">
                  <a16:creationId xmlns:a16="http://schemas.microsoft.com/office/drawing/2014/main" id="{55E58D68-078E-6B00-9A9A-33121C2C1824}"/>
                </a:ext>
              </a:extLst>
            </p:cNvPr>
            <p:cNvSpPr/>
            <p:nvPr/>
          </p:nvSpPr>
          <p:spPr>
            <a:xfrm>
              <a:off x="990559" y="2043103"/>
              <a:ext cx="2271962" cy="1308634"/>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dirty="0">
                <a:solidFill>
                  <a:prstClr val="white"/>
                </a:solidFill>
                <a:latin typeface="游ゴシック" panose="020B0400000000000000" pitchFamily="50" charset="-128"/>
                <a:ea typeface="游ゴシック" panose="020B0400000000000000" pitchFamily="50" charset="-128"/>
              </a:endParaRPr>
            </a:p>
          </p:txBody>
        </p:sp>
        <p:sp>
          <p:nvSpPr>
            <p:cNvPr id="19" name="三角形 143">
              <a:extLst>
                <a:ext uri="{FF2B5EF4-FFF2-40B4-BE49-F238E27FC236}">
                  <a16:creationId xmlns:a16="http://schemas.microsoft.com/office/drawing/2014/main" id="{361D875F-44D1-BF71-C895-82CAC7D15EE4}"/>
                </a:ext>
              </a:extLst>
            </p:cNvPr>
            <p:cNvSpPr/>
            <p:nvPr/>
          </p:nvSpPr>
          <p:spPr>
            <a:xfrm rot="5400000">
              <a:off x="2042802" y="2556848"/>
              <a:ext cx="234744" cy="21612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0" name="Text Box 19">
              <a:extLst>
                <a:ext uri="{FF2B5EF4-FFF2-40B4-BE49-F238E27FC236}">
                  <a16:creationId xmlns:a16="http://schemas.microsoft.com/office/drawing/2014/main" id="{E86C9DFB-0CA0-F9C5-502C-4DA0C2D4EDBF}"/>
                </a:ext>
              </a:extLst>
            </p:cNvPr>
            <p:cNvSpPr txBox="1">
              <a:spLocks noChangeArrowheads="1"/>
            </p:cNvSpPr>
            <p:nvPr/>
          </p:nvSpPr>
          <p:spPr bwMode="auto">
            <a:xfrm>
              <a:off x="1190163" y="3139616"/>
              <a:ext cx="2271962" cy="558668"/>
            </a:xfrm>
            <a:prstGeom prst="rect">
              <a:avLst/>
            </a:prstGeom>
            <a:solidFill>
              <a:schemeClr val="bg1"/>
            </a:solidFill>
            <a:ln w="9525">
              <a:solidFill>
                <a:srgbClr val="F5296C"/>
              </a:solidFill>
              <a:miter lim="800000"/>
              <a:headEnd/>
              <a:tailEnd/>
            </a:ln>
          </p:spPr>
          <p:txBody>
            <a:bodyPr wrap="square" lIns="36000" rIns="36000"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ctr" defTabSz="914358" rtl="0">
                <a:defRPr/>
              </a:pP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動画再生枠</a:t>
              </a:r>
              <a:endParaRPr lang="en-US" altLang="ja-JP"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endParaRPr>
            </a:p>
            <a:p>
              <a:pPr algn="ctr" defTabSz="914358" rtl="0">
                <a:defRPr/>
              </a:pPr>
              <a:r>
                <a:rPr lang="en-US" altLang="ja-JP"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a:t>
              </a: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本編再生前に配信</a:t>
              </a:r>
            </a:p>
          </p:txBody>
        </p:sp>
        <p:sp>
          <p:nvSpPr>
            <p:cNvPr id="21" name="テキスト ボックス 20">
              <a:extLst>
                <a:ext uri="{FF2B5EF4-FFF2-40B4-BE49-F238E27FC236}">
                  <a16:creationId xmlns:a16="http://schemas.microsoft.com/office/drawing/2014/main" id="{AA930A75-2601-CF49-A365-B476D6654D38}"/>
                </a:ext>
              </a:extLst>
            </p:cNvPr>
            <p:cNvSpPr txBox="1"/>
            <p:nvPr/>
          </p:nvSpPr>
          <p:spPr>
            <a:xfrm>
              <a:off x="1402080" y="676846"/>
              <a:ext cx="3145904"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00"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00" kern="1200" dirty="0">
                  <a:solidFill>
                    <a:prstClr val="black"/>
                  </a:solidFill>
                  <a:latin typeface="游ゴシック" panose="020B0400000000000000" pitchFamily="50" charset="-128"/>
                  <a:ea typeface="游ゴシック" panose="020B0400000000000000" pitchFamily="50" charset="-128"/>
                  <a:cs typeface="+mn-cs"/>
                </a:rPr>
                <a:t>サイト（記事ページ）</a:t>
              </a:r>
            </a:p>
          </p:txBody>
        </p:sp>
        <p:pic>
          <p:nvPicPr>
            <p:cNvPr id="23" name="図 22">
              <a:extLst>
                <a:ext uri="{FF2B5EF4-FFF2-40B4-BE49-F238E27FC236}">
                  <a16:creationId xmlns:a16="http://schemas.microsoft.com/office/drawing/2014/main" id="{1305FFF3-9A04-1868-5292-C223851D1926}"/>
                </a:ext>
              </a:extLst>
            </p:cNvPr>
            <p:cNvPicPr>
              <a:picLocks noChangeAspect="1"/>
            </p:cNvPicPr>
            <p:nvPr/>
          </p:nvPicPr>
          <p:blipFill>
            <a:blip r:embed="rId4"/>
            <a:stretch>
              <a:fillRect/>
            </a:stretch>
          </p:blipFill>
          <p:spPr>
            <a:xfrm>
              <a:off x="1067531" y="1047127"/>
              <a:ext cx="3543975" cy="293990"/>
            </a:xfrm>
            <a:prstGeom prst="rect">
              <a:avLst/>
            </a:prstGeom>
          </p:spPr>
        </p:pic>
      </p:grpSp>
    </p:spTree>
    <p:extLst>
      <p:ext uri="{BB962C8B-B14F-4D97-AF65-F5344CB8AC3E}">
        <p14:creationId xmlns:p14="http://schemas.microsoft.com/office/powerpoint/2010/main" val="13639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19</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8" name="タイトル 7">
            <a:extLst>
              <a:ext uri="{FF2B5EF4-FFF2-40B4-BE49-F238E27FC236}">
                <a16:creationId xmlns:a16="http://schemas.microsoft.com/office/drawing/2014/main" id="{AA8D9F8E-2386-94B5-340E-87CC99A16EB3}"/>
              </a:ext>
            </a:extLst>
          </p:cNvPr>
          <p:cNvSpPr>
            <a:spLocks noGrp="1"/>
          </p:cNvSpPr>
          <p:nvPr>
            <p:ph type="title"/>
          </p:nvPr>
        </p:nvSpPr>
        <p:spPr/>
        <p:txBody>
          <a:bodyPr/>
          <a:lstStyle/>
          <a:p>
            <a:r>
              <a:rPr lang="en-US" altLang="ja-JP" dirty="0"/>
              <a:t>SP.</a:t>
            </a:r>
            <a:r>
              <a:rPr lang="ja-JP" altLang="en-US" dirty="0"/>
              <a:t> プリロール動画</a:t>
            </a:r>
          </a:p>
        </p:txBody>
      </p:sp>
      <p:sp>
        <p:nvSpPr>
          <p:cNvPr id="2" name="正方形/長方形 1">
            <a:extLst>
              <a:ext uri="{FF2B5EF4-FFF2-40B4-BE49-F238E27FC236}">
                <a16:creationId xmlns:a16="http://schemas.microsoft.com/office/drawing/2014/main" id="{2CA08FDF-C124-1E6F-82CB-269DA9EFE4EA}"/>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6" name="テキスト ボックス 5">
            <a:extLst>
              <a:ext uri="{FF2B5EF4-FFF2-40B4-BE49-F238E27FC236}">
                <a16:creationId xmlns:a16="http://schemas.microsoft.com/office/drawing/2014/main" id="{EBF09B0B-1770-497F-1866-7D3B54A8F528}"/>
              </a:ext>
            </a:extLst>
          </p:cNvPr>
          <p:cNvSpPr txBox="1"/>
          <p:nvPr/>
        </p:nvSpPr>
        <p:spPr>
          <a:xfrm>
            <a:off x="5570045" y="1061060"/>
            <a:ext cx="5606022"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プリロール動画</a:t>
            </a:r>
            <a:r>
              <a:rPr kumimoji="1" lang="ja-JP" altLang="en-US" sz="1600" b="1" kern="1200" dirty="0">
                <a:solidFill>
                  <a:srgbClr val="F5296C"/>
                </a:solidFill>
                <a:latin typeface="游ゴシック" panose="020B0400000000000000" pitchFamily="50" charset="-128"/>
                <a:ea typeface="游ゴシック" panose="020B0400000000000000" pitchFamily="50" charset="-128"/>
                <a:cs typeface="+mn-cs"/>
              </a:rPr>
              <a:t>（朝デジ限定）</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　</a:t>
            </a:r>
            <a:r>
              <a:rPr kumimoji="1" lang="en-US" altLang="ja-JP" sz="1400"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400" b="1" kern="1200" dirty="0">
                <a:solidFill>
                  <a:srgbClr val="F5296C"/>
                </a:solidFill>
                <a:latin typeface="游ゴシック" panose="020B0400000000000000" pitchFamily="50" charset="-128"/>
                <a:ea typeface="游ゴシック" panose="020B0400000000000000" pitchFamily="50" charset="-128"/>
                <a:cs typeface="+mn-cs"/>
              </a:rPr>
              <a:t>ターゲティング不可</a:t>
            </a:r>
            <a:endPar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D73EE7A7-BBCC-050B-31F6-77FC9410FB8E}"/>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8A6E7FE6-6FD1-3F1A-4664-080D9F5DD46D}"/>
              </a:ext>
            </a:extLst>
          </p:cNvPr>
          <p:cNvGrpSpPr/>
          <p:nvPr/>
        </p:nvGrpSpPr>
        <p:grpSpPr>
          <a:xfrm>
            <a:off x="8561689" y="5919847"/>
            <a:ext cx="2943518" cy="307777"/>
            <a:chOff x="8662738" y="5807242"/>
            <a:chExt cx="2943725" cy="307799"/>
          </a:xfrm>
        </p:grpSpPr>
        <p:cxnSp>
          <p:nvCxnSpPr>
            <p:cNvPr id="10" name="直線コネクタ 9">
              <a:extLst>
                <a:ext uri="{FF2B5EF4-FFF2-40B4-BE49-F238E27FC236}">
                  <a16:creationId xmlns:a16="http://schemas.microsoft.com/office/drawing/2014/main" id="{D5D3189C-A451-7DF7-761D-009166ECE0D2}"/>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DC98436-394D-4D23-4CDE-5F53F488ED6A}"/>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2" name="テキスト ボックス 11">
              <a:extLst>
                <a:ext uri="{FF2B5EF4-FFF2-40B4-BE49-F238E27FC236}">
                  <a16:creationId xmlns:a16="http://schemas.microsoft.com/office/drawing/2014/main" id="{2B73C36B-D739-1759-5B71-AE495569B7D2}"/>
                </a:ext>
              </a:extLst>
            </p:cNvPr>
            <p:cNvSpPr txBox="1"/>
            <p:nvPr/>
          </p:nvSpPr>
          <p:spPr>
            <a:xfrm>
              <a:off x="9126017" y="5816254"/>
              <a:ext cx="2203390"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4</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3" name="テキスト プレースホルダー 1">
            <a:extLst>
              <a:ext uri="{FF2B5EF4-FFF2-40B4-BE49-F238E27FC236}">
                <a16:creationId xmlns:a16="http://schemas.microsoft.com/office/drawing/2014/main" id="{86A27B56-F61A-DDF8-8A3F-482FD5A440C3}"/>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朝日新聞デジタルで配信されている動画の再生前に、動画広告を流すことができます。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動画メディアなどと比較して、視聴完了率が高い点を特に評価いただいています。</a:t>
            </a:r>
          </a:p>
        </p:txBody>
      </p:sp>
      <p:graphicFrame>
        <p:nvGraphicFramePr>
          <p:cNvPr id="16" name="表 15">
            <a:extLst>
              <a:ext uri="{FF2B5EF4-FFF2-40B4-BE49-F238E27FC236}">
                <a16:creationId xmlns:a16="http://schemas.microsoft.com/office/drawing/2014/main" id="{484C5BF7-D78E-188A-673A-2335124280F8}"/>
              </a:ext>
            </a:extLst>
          </p:cNvPr>
          <p:cNvGraphicFramePr>
            <a:graphicFrameLocks/>
          </p:cNvGraphicFramePr>
          <p:nvPr/>
        </p:nvGraphicFramePr>
        <p:xfrm>
          <a:off x="5650249" y="2141016"/>
          <a:ext cx="5934388" cy="3049353"/>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335426">
                  <a:extLst>
                    <a:ext uri="{9D8B030D-6E8A-4147-A177-3AD203B41FA5}">
                      <a16:colId xmlns:a16="http://schemas.microsoft.com/office/drawing/2014/main" val="1985968354"/>
                    </a:ext>
                  </a:extLst>
                </a:gridCol>
                <a:gridCol w="156599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solidFill>
                          <a:srgbClr val="F5296C"/>
                        </a:solidFill>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5296C"/>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a:latin typeface="游ゴシック"/>
                          <a:ea typeface="游ゴシック"/>
                        </a:rPr>
                        <a:t>SP</a:t>
                      </a:r>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MP4</a:t>
                      </a:r>
                      <a:r>
                        <a:rPr kumimoji="1" lang="ja-JP" altLang="en-US" sz="1000" b="1" dirty="0">
                          <a:latin typeface="游ゴシック"/>
                          <a:ea typeface="游ゴシック"/>
                        </a:rPr>
                        <a:t>推奨</a:t>
                      </a:r>
                      <a:endParaRPr kumimoji="1" lang="en-US" altLang="ja-JP" sz="1000" b="1" dirty="0">
                        <a:latin typeface="游ゴシック"/>
                        <a:ea typeface="游ゴシック"/>
                      </a:endParaRP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記事ページ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W16</a:t>
                      </a:r>
                      <a:r>
                        <a:rPr kumimoji="1" lang="ja-JP" altLang="en-US" sz="1000" b="1" dirty="0">
                          <a:latin typeface="游ゴシック"/>
                          <a:ea typeface="游ゴシック"/>
                        </a:rPr>
                        <a:t>：</a:t>
                      </a:r>
                      <a:r>
                        <a:rPr kumimoji="1" lang="en-US" altLang="ja-JP" sz="1000" b="1" dirty="0">
                          <a:latin typeface="游ゴシック"/>
                          <a:ea typeface="游ゴシック"/>
                        </a:rPr>
                        <a:t>H9</a:t>
                      </a:r>
                      <a:r>
                        <a:rPr kumimoji="1" lang="ja-JP" altLang="en-US" sz="1000" b="1" dirty="0">
                          <a:latin typeface="游ゴシック"/>
                          <a:ea typeface="游ゴシック"/>
                        </a:rPr>
                        <a:t>　</a:t>
                      </a:r>
                      <a:r>
                        <a:rPr kumimoji="1" lang="en-US" altLang="ja-JP" sz="1000" b="1" dirty="0">
                          <a:latin typeface="游ゴシック"/>
                          <a:ea typeface="游ゴシック"/>
                        </a:rPr>
                        <a:t>640×360pix</a:t>
                      </a: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dirty="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ローテーション</a:t>
                      </a:r>
                      <a:endParaRPr kumimoji="1" lang="zh-TW" altLang="en-US" sz="1000" b="1">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512MB</a:t>
                      </a:r>
                      <a:r>
                        <a:rPr kumimoji="1" lang="ja-JP" altLang="en-US" sz="1000" b="1" dirty="0">
                          <a:latin typeface="游ゴシック"/>
                          <a:ea typeface="游ゴシック"/>
                        </a:rPr>
                        <a:t>以内</a:t>
                      </a: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kern="1200">
                          <a:solidFill>
                            <a:schemeClr val="tx1"/>
                          </a:solidFill>
                          <a:latin typeface="游ゴシック" panose="020B0400000000000000" pitchFamily="50" charset="-128"/>
                          <a:ea typeface="游ゴシック" panose="020B0400000000000000" pitchFamily="50" charset="-128"/>
                          <a:cs typeface="+mn-cs"/>
                        </a:rPr>
                        <a:t>配信面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動画再生枠</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15</a:t>
                      </a:r>
                      <a:r>
                        <a:rPr kumimoji="1" lang="ja-JP" altLang="en-US" sz="1000" b="1" dirty="0">
                          <a:latin typeface="游ゴシック"/>
                          <a:ea typeface="游ゴシック"/>
                        </a:rPr>
                        <a:t>秒以下推奨</a:t>
                      </a:r>
                      <a:r>
                        <a:rPr kumimoji="1" lang="ja-JP" altLang="en-US" sz="800" b="1" dirty="0">
                          <a:latin typeface="游ゴシック"/>
                          <a:ea typeface="游ゴシック"/>
                        </a:rPr>
                        <a:t>（</a:t>
                      </a:r>
                      <a:r>
                        <a:rPr kumimoji="1" lang="en-US" altLang="ja-JP" sz="800" b="1" dirty="0">
                          <a:latin typeface="游ゴシック"/>
                          <a:ea typeface="游ゴシック"/>
                        </a:rPr>
                        <a:t>60</a:t>
                      </a:r>
                      <a:r>
                        <a:rPr kumimoji="1" lang="ja-JP" altLang="en-US" sz="800" b="1" dirty="0">
                          <a:latin typeface="游ゴシック"/>
                          <a:ea typeface="游ゴシック"/>
                        </a:rPr>
                        <a:t>秒まで）</a:t>
                      </a: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任意</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原稿まで</a:t>
                      </a: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営業時間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不可</a:t>
                      </a:r>
                    </a:p>
                  </a:txBody>
                  <a:tcPr marL="72000"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r>
                        <a:rPr kumimoji="1" lang="ja-JP" altLang="en-US" sz="1000" b="1">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週間～</a:t>
                      </a:r>
                      <a:r>
                        <a:rPr kumimoji="1" lang="en-US" altLang="ja-JP" sz="900" b="1" dirty="0">
                          <a:latin typeface="游ゴシック"/>
                          <a:ea typeface="游ゴシック"/>
                        </a:rPr>
                        <a:t>※</a:t>
                      </a:r>
                      <a:r>
                        <a:rPr kumimoji="1" lang="ja-JP" altLang="en-US" sz="900" b="1" dirty="0">
                          <a:latin typeface="游ゴシック"/>
                          <a:ea typeface="游ゴシック"/>
                        </a:rPr>
                        <a:t>ご相談ください</a:t>
                      </a:r>
                      <a:endParaRPr kumimoji="1" lang="ja-JP" altLang="en-US" sz="1000" b="1" dirty="0">
                        <a:latin typeface="游ゴシック"/>
                        <a:ea typeface="游ゴシック"/>
                      </a:endParaRPr>
                    </a:p>
                  </a:txBody>
                  <a:tcPr marL="91434" marR="0"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a:latin typeface="游ゴシック" panose="020B0400000000000000" pitchFamily="50" charset="-128"/>
                          <a:ea typeface="游ゴシック" panose="020B0400000000000000" pitchFamily="50" charset="-128"/>
                        </a:rPr>
                        <a:t>リンク先</a:t>
                      </a:r>
                      <a:endParaRPr kumimoji="1" lang="en-US" altLang="ja-JP"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a:t>
                      </a:r>
                      <a:r>
                        <a:rPr kumimoji="1" lang="ja-JP" altLang="en-US" sz="1000" b="1" dirty="0">
                          <a:latin typeface="游ゴシック"/>
                          <a:ea typeface="游ゴシック"/>
                        </a:rPr>
                        <a:t>か所まで</a:t>
                      </a:r>
                    </a:p>
                  </a:txBody>
                  <a:tcPr marL="72000"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r>
                        <a:rPr kumimoji="1" lang="ja-JP" altLang="en-US" sz="1000" b="1">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dirty="0">
                          <a:latin typeface="游ゴシック" panose="020B0400000000000000" pitchFamily="50" charset="-128"/>
                          <a:ea typeface="游ゴシック" panose="020B0400000000000000" pitchFamily="50" charset="-128"/>
                        </a:rPr>
                        <a:t>自動ミュート再生</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a:latin typeface="游ゴシック"/>
                          <a:ea typeface="游ゴシック"/>
                        </a:rPr>
                        <a:t>申込</a:t>
                      </a:r>
                      <a:r>
                        <a:rPr kumimoji="1" lang="ja-JP" altLang="en-US" sz="1000" b="1">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dirty="0">
                          <a:latin typeface="游ゴシック"/>
                          <a:ea typeface="游ゴシック"/>
                        </a:rPr>
                        <a:t>16</a:t>
                      </a:r>
                      <a:r>
                        <a:rPr kumimoji="1" lang="ja-JP" altLang="en-US" sz="1000" b="1" dirty="0">
                          <a:latin typeface="游ゴシック"/>
                          <a:ea typeface="游ゴシック"/>
                        </a:rPr>
                        <a:t>営業日前</a:t>
                      </a:r>
                    </a:p>
                  </a:txBody>
                  <a:tcPr marL="72000"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0495281"/>
                  </a:ext>
                </a:extLst>
              </a:tr>
              <a:tr h="311828">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1000" b="1">
                        <a:latin typeface="游ゴシック"/>
                        <a:ea typeface="游ゴシック"/>
                      </a:endParaRPr>
                    </a:p>
                  </a:txBody>
                  <a:tcPr marL="91434" marR="91434" marT="45717" marB="45717" anchor="ctr">
                    <a:lnL w="0">
                      <a:noFill/>
                    </a:lnL>
                    <a:lnR w="0">
                      <a:noFill/>
                    </a:lnR>
                    <a:lnT w="6350">
                      <a:solidFill>
                        <a:schemeClr val="accent1"/>
                      </a:solidFill>
                    </a:lnT>
                    <a:lnB w="0">
                      <a:noFill/>
                    </a:lnB>
                  </a:tcPr>
                </a:tc>
                <a:tc>
                  <a:txBody>
                    <a:bodyPr/>
                    <a:lstStyle/>
                    <a:p>
                      <a:pPr lvl="0">
                        <a:buNone/>
                      </a:pPr>
                      <a:endParaRPr kumimoji="1" lang="ja-JP" altLang="en-US" sz="900" b="1">
                        <a:latin typeface="游ゴシック"/>
                        <a:ea typeface="游ゴシック"/>
                      </a:endParaRPr>
                    </a:p>
                  </a:txBody>
                  <a:tcPr marL="91434" marR="91434" marT="45717" marB="45717" anchor="ctr">
                    <a:lnL w="0">
                      <a:noFill/>
                    </a:lnL>
                    <a:lnR w="0">
                      <a:noFill/>
                    </a:lnR>
                    <a:lnT w="0">
                      <a:noFill/>
                    </a:lnT>
                    <a:lnB w="0">
                      <a:noFill/>
                    </a:lnB>
                  </a:tcPr>
                </a:tc>
                <a:tc>
                  <a:txBody>
                    <a:bodyPr/>
                    <a:lstStyle/>
                    <a:p>
                      <a:pPr lvl="0">
                        <a:buNone/>
                      </a:pPr>
                      <a:r>
                        <a:rPr lang="ja-JP" altLang="en-US" sz="1000" b="1">
                          <a:latin typeface="游ゴシック"/>
                          <a:ea typeface="游ゴシック"/>
                        </a:rPr>
                        <a:t>入稿期限</a:t>
                      </a:r>
                      <a:endParaRPr kumimoji="1" lang="ja-JP" sz="1000"/>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lvl="0">
                        <a:buNone/>
                      </a:pPr>
                      <a:r>
                        <a:rPr lang="en-US" altLang="ja-JP" sz="1000" b="1" dirty="0">
                          <a:latin typeface="游ゴシック"/>
                          <a:ea typeface="游ゴシック"/>
                        </a:rPr>
                        <a:t>12</a:t>
                      </a:r>
                      <a:r>
                        <a:rPr lang="ja-JP" altLang="en-US" sz="1000" b="1" dirty="0">
                          <a:latin typeface="游ゴシック"/>
                          <a:ea typeface="游ゴシック"/>
                        </a:rPr>
                        <a:t>営業日前</a:t>
                      </a:r>
                      <a:endParaRPr kumimoji="1" lang="ja-JP" sz="1000" dirty="0"/>
                    </a:p>
                  </a:txBody>
                  <a:tcPr marL="72000" marR="35998"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81044447"/>
                  </a:ext>
                </a:extLst>
              </a:tr>
            </a:tbl>
          </a:graphicData>
        </a:graphic>
      </p:graphicFrame>
      <p:sp>
        <p:nvSpPr>
          <p:cNvPr id="17" name="テキスト ボックス 16">
            <a:extLst>
              <a:ext uri="{FF2B5EF4-FFF2-40B4-BE49-F238E27FC236}">
                <a16:creationId xmlns:a16="http://schemas.microsoft.com/office/drawing/2014/main" id="{39D55BA3-1B72-E933-5DC4-EFAD2D352BD8}"/>
              </a:ext>
            </a:extLst>
          </p:cNvPr>
          <p:cNvSpPr txBox="1"/>
          <p:nvPr/>
        </p:nvSpPr>
        <p:spPr>
          <a:xfrm>
            <a:off x="5486756" y="4949321"/>
            <a:ext cx="3346802" cy="1428661"/>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16</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秒以上の場合スキッパブル必須。</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スキッパブルの場合、再生開始から</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5</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秒後にスキップ可能となります。</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動画圧縮コーデックは「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H.264/MPEG-4 AVC</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a:t>
            </a:r>
            <a:b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音声圧縮コーデックは「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AAC(AAC-LC)</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」のみ対応しております。</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ビットレートは</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1,000kbps</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以上でも対応できますが、配信環境に</a:t>
            </a:r>
            <a:b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b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よっては動画がスムーズに流れない可能性があります。</a:t>
            </a: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有料会員ログイン時は表示されません。</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65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65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65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4" name="テキスト プレースホルダー 1">
            <a:extLst>
              <a:ext uri="{FF2B5EF4-FFF2-40B4-BE49-F238E27FC236}">
                <a16:creationId xmlns:a16="http://schemas.microsoft.com/office/drawing/2014/main" id="{A02F0554-02E6-7B7C-4A0B-432EAF5BFCF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dirty="0">
                <a:solidFill>
                  <a:prstClr val="black"/>
                </a:solidFill>
                <a:latin typeface="游ゴシック"/>
                <a:ea typeface="游ゴシック"/>
              </a:rPr>
              <a:t>表示価格は税別です</a:t>
            </a:r>
          </a:p>
        </p:txBody>
      </p:sp>
      <p:grpSp>
        <p:nvGrpSpPr>
          <p:cNvPr id="19" name="グループ化 18">
            <a:extLst>
              <a:ext uri="{FF2B5EF4-FFF2-40B4-BE49-F238E27FC236}">
                <a16:creationId xmlns:a16="http://schemas.microsoft.com/office/drawing/2014/main" id="{868C2944-B4C1-89D8-1EA2-E8FBA3162F1E}"/>
              </a:ext>
            </a:extLst>
          </p:cNvPr>
          <p:cNvGrpSpPr/>
          <p:nvPr/>
        </p:nvGrpSpPr>
        <p:grpSpPr>
          <a:xfrm>
            <a:off x="1056305" y="979458"/>
            <a:ext cx="3464551" cy="5128681"/>
            <a:chOff x="1056305" y="979458"/>
            <a:chExt cx="3464551" cy="5128681"/>
          </a:xfrm>
        </p:grpSpPr>
        <p:sp>
          <p:nvSpPr>
            <p:cNvPr id="54" name="テキスト ボックス 53">
              <a:extLst>
                <a:ext uri="{FF2B5EF4-FFF2-40B4-BE49-F238E27FC236}">
                  <a16:creationId xmlns:a16="http://schemas.microsoft.com/office/drawing/2014/main" id="{8467E617-788C-06A9-443F-1043C360667F}"/>
                </a:ext>
              </a:extLst>
            </p:cNvPr>
            <p:cNvSpPr txBox="1"/>
            <p:nvPr/>
          </p:nvSpPr>
          <p:spPr>
            <a:xfrm>
              <a:off x="1056305" y="979458"/>
              <a:ext cx="3464551" cy="276999"/>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00"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pic>
          <p:nvPicPr>
            <p:cNvPr id="5" name="図 4">
              <a:extLst>
                <a:ext uri="{FF2B5EF4-FFF2-40B4-BE49-F238E27FC236}">
                  <a16:creationId xmlns:a16="http://schemas.microsoft.com/office/drawing/2014/main" id="{C15EFAA6-1BA9-2B4A-B0F5-4DA5E19EC9B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7092" b="227"/>
            <a:stretch/>
          </p:blipFill>
          <p:spPr>
            <a:xfrm>
              <a:off x="2014071" y="1726885"/>
              <a:ext cx="1433232" cy="4381254"/>
            </a:xfrm>
            <a:prstGeom prst="rect">
              <a:avLst/>
            </a:prstGeom>
            <a:solidFill>
              <a:schemeClr val="bg1"/>
            </a:solidFill>
            <a:ln w="6350">
              <a:solidFill>
                <a:schemeClr val="accent3">
                  <a:lumMod val="60000"/>
                  <a:lumOff val="40000"/>
                </a:schemeClr>
              </a:solidFill>
            </a:ln>
            <a:effectLst>
              <a:outerShdw blurRad="50800" dist="38100" dir="2700000" algn="tl" rotWithShape="0">
                <a:prstClr val="black">
                  <a:alpha val="20000"/>
                </a:prstClr>
              </a:outerShdw>
            </a:effectLst>
          </p:spPr>
        </p:pic>
        <p:grpSp>
          <p:nvGrpSpPr>
            <p:cNvPr id="29" name="グループ化 28">
              <a:extLst>
                <a:ext uri="{FF2B5EF4-FFF2-40B4-BE49-F238E27FC236}">
                  <a16:creationId xmlns:a16="http://schemas.microsoft.com/office/drawing/2014/main" id="{2F0BC3EE-BE3B-DF34-9056-6FB92AEFEFD4}"/>
                </a:ext>
              </a:extLst>
            </p:cNvPr>
            <p:cNvGrpSpPr/>
            <p:nvPr/>
          </p:nvGrpSpPr>
          <p:grpSpPr>
            <a:xfrm>
              <a:off x="2014071" y="2210314"/>
              <a:ext cx="1433232" cy="889175"/>
              <a:chOff x="1241979" y="2552384"/>
              <a:chExt cx="2271962" cy="1409002"/>
            </a:xfrm>
          </p:grpSpPr>
          <p:sp>
            <p:nvSpPr>
              <p:cNvPr id="27" name="正方形/長方形 26">
                <a:extLst>
                  <a:ext uri="{FF2B5EF4-FFF2-40B4-BE49-F238E27FC236}">
                    <a16:creationId xmlns:a16="http://schemas.microsoft.com/office/drawing/2014/main" id="{32CBB541-39AC-91F9-2F26-039F719A402E}"/>
                  </a:ext>
                </a:extLst>
              </p:cNvPr>
              <p:cNvSpPr/>
              <p:nvPr/>
            </p:nvSpPr>
            <p:spPr>
              <a:xfrm>
                <a:off x="1241979" y="2552384"/>
                <a:ext cx="2271962" cy="1409002"/>
              </a:xfrm>
              <a:prstGeom prst="rect">
                <a:avLst/>
              </a:prstGeom>
              <a:solidFill>
                <a:srgbClr val="F5296C"/>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ja-JP" altLang="en-US" sz="1200" b="1" kern="1200">
                  <a:solidFill>
                    <a:prstClr val="white"/>
                  </a:solidFill>
                  <a:latin typeface="游ゴシック" panose="020B0400000000000000" pitchFamily="50" charset="-128"/>
                  <a:ea typeface="游ゴシック" panose="020B0400000000000000" pitchFamily="50" charset="-128"/>
                </a:endParaRPr>
              </a:p>
            </p:txBody>
          </p:sp>
          <p:sp>
            <p:nvSpPr>
              <p:cNvPr id="28" name="三角形 143">
                <a:extLst>
                  <a:ext uri="{FF2B5EF4-FFF2-40B4-BE49-F238E27FC236}">
                    <a16:creationId xmlns:a16="http://schemas.microsoft.com/office/drawing/2014/main" id="{726C2889-0911-1178-B729-5E634BB9D424}"/>
                  </a:ext>
                </a:extLst>
              </p:cNvPr>
              <p:cNvSpPr/>
              <p:nvPr/>
            </p:nvSpPr>
            <p:spPr>
              <a:xfrm rot="5400000">
                <a:off x="2246264" y="3096982"/>
                <a:ext cx="374462" cy="3447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30" name="正方形/長方形 29">
              <a:extLst>
                <a:ext uri="{FF2B5EF4-FFF2-40B4-BE49-F238E27FC236}">
                  <a16:creationId xmlns:a16="http://schemas.microsoft.com/office/drawing/2014/main" id="{61F0CFB1-5703-2E6C-821E-AB25D5A0A8AD}"/>
                </a:ext>
              </a:extLst>
            </p:cNvPr>
            <p:cNvSpPr/>
            <p:nvPr/>
          </p:nvSpPr>
          <p:spPr>
            <a:xfrm>
              <a:off x="2011476" y="1726885"/>
              <a:ext cx="1435827" cy="346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sz="800" b="1" kern="1200">
                <a:solidFill>
                  <a:prstClr val="white"/>
                </a:solidFill>
                <a:latin typeface="游ゴシック" panose="020B0400000000000000" pitchFamily="50" charset="-128"/>
                <a:ea typeface="游ゴシック" panose="020B0400000000000000" pitchFamily="50" charset="-128"/>
              </a:endParaRPr>
            </a:p>
          </p:txBody>
        </p:sp>
        <p:sp>
          <p:nvSpPr>
            <p:cNvPr id="15" name="Text Box 19">
              <a:extLst>
                <a:ext uri="{FF2B5EF4-FFF2-40B4-BE49-F238E27FC236}">
                  <a16:creationId xmlns:a16="http://schemas.microsoft.com/office/drawing/2014/main" id="{ACB86981-8B2C-EEB3-A1CA-4201026A0286}"/>
                </a:ext>
              </a:extLst>
            </p:cNvPr>
            <p:cNvSpPr txBox="1">
              <a:spLocks noChangeArrowheads="1"/>
            </p:cNvSpPr>
            <p:nvPr/>
          </p:nvSpPr>
          <p:spPr bwMode="auto">
            <a:xfrm>
              <a:off x="2392567" y="2971757"/>
              <a:ext cx="1924261" cy="457243"/>
            </a:xfrm>
            <a:prstGeom prst="rect">
              <a:avLst/>
            </a:prstGeom>
            <a:solidFill>
              <a:schemeClr val="bg1"/>
            </a:solidFill>
            <a:ln w="9525">
              <a:solidFill>
                <a:srgbClr val="F5296C"/>
              </a:solidFill>
              <a:miter lim="800000"/>
              <a:headEnd/>
              <a:tailEnd/>
            </a:ln>
          </p:spPr>
          <p:txBody>
            <a:bodyPr wrap="square" anchor="ctr" anchorCtr="0">
              <a:noAutofit/>
            </a:bodyPr>
            <a:lstStyle>
              <a:lvl1pPr>
                <a:defRPr kumimoji="1" sz="1200">
                  <a:solidFill>
                    <a:srgbClr val="4D4D4D"/>
                  </a:solidFill>
                  <a:latin typeface="ＭＳ Ｐゴシック" panose="020B0600070205080204" pitchFamily="50" charset="-128"/>
                  <a:ea typeface="ＭＳ Ｐゴシック" panose="020B0600070205080204" pitchFamily="50" charset="-128"/>
                </a:defRPr>
              </a:lvl1pPr>
              <a:lvl2pPr marL="742950" indent="-285750">
                <a:defRPr kumimoji="1" sz="1200">
                  <a:solidFill>
                    <a:srgbClr val="4D4D4D"/>
                  </a:solidFill>
                  <a:latin typeface="ＭＳ Ｐゴシック" panose="020B0600070205080204" pitchFamily="50" charset="-128"/>
                  <a:ea typeface="ＭＳ Ｐゴシック" panose="020B0600070205080204" pitchFamily="50" charset="-128"/>
                </a:defRPr>
              </a:lvl2pPr>
              <a:lvl3pPr marL="1143000" indent="-228600">
                <a:defRPr kumimoji="1" sz="1200">
                  <a:solidFill>
                    <a:srgbClr val="4D4D4D"/>
                  </a:solidFill>
                  <a:latin typeface="ＭＳ Ｐゴシック" panose="020B0600070205080204" pitchFamily="50" charset="-128"/>
                  <a:ea typeface="ＭＳ Ｐゴシック" panose="020B0600070205080204" pitchFamily="50" charset="-128"/>
                </a:defRPr>
              </a:lvl3pPr>
              <a:lvl4pPr marL="1600200" indent="-228600">
                <a:defRPr kumimoji="1" sz="1200">
                  <a:solidFill>
                    <a:srgbClr val="4D4D4D"/>
                  </a:solidFill>
                  <a:latin typeface="ＭＳ Ｐゴシック" panose="020B0600070205080204" pitchFamily="50" charset="-128"/>
                  <a:ea typeface="ＭＳ Ｐゴシック" panose="020B0600070205080204" pitchFamily="50" charset="-128"/>
                </a:defRPr>
              </a:lvl4pPr>
              <a:lvl5pPr marL="2057400" indent="-228600">
                <a:defRPr kumimoji="1" sz="1200">
                  <a:solidFill>
                    <a:srgbClr val="4D4D4D"/>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rgbClr val="4D4D4D"/>
                  </a:solidFill>
                  <a:latin typeface="ＭＳ Ｐゴシック" panose="020B0600070205080204" pitchFamily="50" charset="-128"/>
                  <a:ea typeface="ＭＳ Ｐゴシック" panose="020B0600070205080204" pitchFamily="50" charset="-128"/>
                </a:defRPr>
              </a:lvl9pPr>
            </a:lstStyle>
            <a:p>
              <a:pPr algn="ctr" defTabSz="914358" rtl="0">
                <a:defRPr/>
              </a:pP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動画再生枠</a:t>
              </a:r>
            </a:p>
            <a:p>
              <a:pPr algn="ctr" defTabSz="914358" rtl="0">
                <a:defRPr/>
              </a:pPr>
              <a:r>
                <a:rPr lang="en-US" altLang="ja-JP"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a:t>
              </a:r>
              <a:r>
                <a:rPr lang="ja-JP" altLang="en-US" sz="1000" b="1" kern="1200" dirty="0">
                  <a:solidFill>
                    <a:schemeClr val="tx1">
                      <a:lumMod val="75000"/>
                      <a:lumOff val="25000"/>
                    </a:schemeClr>
                  </a:solidFill>
                  <a:latin typeface="游ゴシック" panose="020B0400000000000000" pitchFamily="50" charset="-128"/>
                  <a:ea typeface="游ゴシック" panose="020B0400000000000000" pitchFamily="50" charset="-128"/>
                  <a:cs typeface="+mn-cs"/>
                </a:rPr>
                <a:t>本編再生前に配信</a:t>
              </a:r>
            </a:p>
          </p:txBody>
        </p:sp>
        <p:pic>
          <p:nvPicPr>
            <p:cNvPr id="3" name="図 2">
              <a:extLst>
                <a:ext uri="{FF2B5EF4-FFF2-40B4-BE49-F238E27FC236}">
                  <a16:creationId xmlns:a16="http://schemas.microsoft.com/office/drawing/2014/main" id="{69DF18BD-724C-2538-E922-247FB92D8D07}"/>
                </a:ext>
              </a:extLst>
            </p:cNvPr>
            <p:cNvPicPr>
              <a:picLocks noChangeAspect="1"/>
            </p:cNvPicPr>
            <p:nvPr/>
          </p:nvPicPr>
          <p:blipFill>
            <a:blip r:embed="rId4"/>
            <a:stretch>
              <a:fillRect/>
            </a:stretch>
          </p:blipFill>
          <p:spPr>
            <a:xfrm>
              <a:off x="2011474" y="1393258"/>
              <a:ext cx="1433233" cy="311976"/>
            </a:xfrm>
            <a:prstGeom prst="rect">
              <a:avLst/>
            </a:prstGeom>
          </p:spPr>
        </p:pic>
      </p:grpSp>
    </p:spTree>
    <p:extLst>
      <p:ext uri="{BB962C8B-B14F-4D97-AF65-F5344CB8AC3E}">
        <p14:creationId xmlns:p14="http://schemas.microsoft.com/office/powerpoint/2010/main" val="374896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10009751" cy="1628223"/>
          </a:xfrm>
        </p:spPr>
        <p:txBody>
          <a:bodyPr>
            <a:normAutofit/>
          </a:bodyPr>
          <a:lstStyle/>
          <a:p>
            <a:r>
              <a:rPr lang="ja-JP" altLang="en-US" sz="3600" dirty="0"/>
              <a:t>広告枠メニュー</a:t>
            </a:r>
            <a:br>
              <a:rPr lang="en-US" altLang="ja-JP" sz="3600" dirty="0"/>
            </a:br>
            <a:r>
              <a:rPr lang="ja-JP" altLang="en-US" sz="3200" dirty="0"/>
              <a:t>（ディスプレイ、テキスト、動画）</a:t>
            </a:r>
            <a:endParaRPr lang="ja-JP" altLang="en-US" sz="3600" dirty="0"/>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p:txBody>
          <a:bodyPr/>
          <a:lstStyle/>
          <a:p>
            <a:r>
              <a:rPr lang="ja-JP" altLang="en-US">
                <a:solidFill>
                  <a:srgbClr val="EB0083"/>
                </a:solidFill>
              </a:rPr>
              <a:t>広告配信メニュー</a:t>
            </a:r>
          </a:p>
        </p:txBody>
      </p:sp>
    </p:spTree>
    <p:extLst>
      <p:ext uri="{BB962C8B-B14F-4D97-AF65-F5344CB8AC3E}">
        <p14:creationId xmlns:p14="http://schemas.microsoft.com/office/powerpoint/2010/main" val="29324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20C7D77-F4A9-22FD-9123-1A26D2624C2F}"/>
              </a:ext>
            </a:extLst>
          </p:cNvPr>
          <p:cNvSpPr>
            <a:spLocks noGrp="1"/>
          </p:cNvSpPr>
          <p:nvPr>
            <p:ph type="ctrTitle"/>
          </p:nvPr>
        </p:nvSpPr>
        <p:spPr/>
        <p:txBody>
          <a:bodyPr>
            <a:normAutofit/>
          </a:bodyPr>
          <a:lstStyle/>
          <a:p>
            <a:r>
              <a:rPr lang="ja-JP" altLang="en-US" sz="3600" dirty="0"/>
              <a:t>原稿レギュレーション</a:t>
            </a:r>
          </a:p>
        </p:txBody>
      </p:sp>
    </p:spTree>
    <p:extLst>
      <p:ext uri="{BB962C8B-B14F-4D97-AF65-F5344CB8AC3E}">
        <p14:creationId xmlns:p14="http://schemas.microsoft.com/office/powerpoint/2010/main" val="147142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725D-F16D-02F3-7ADC-E4AE7E361D26}"/>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F8723D43-BC80-3473-77BD-2464D632970A}"/>
              </a:ext>
            </a:extLst>
          </p:cNvPr>
          <p:cNvGrpSpPr>
            <a:grpSpLocks noGrp="1" noUngrp="1" noRot="1" noMove="1" noResize="1"/>
          </p:cNvGrpSpPr>
          <p:nvPr/>
        </p:nvGrpSpPr>
        <p:grpSpPr>
          <a:xfrm>
            <a:off x="529239" y="802034"/>
            <a:ext cx="11133520" cy="5634841"/>
            <a:chOff x="1879784" y="765175"/>
            <a:chExt cx="8425543" cy="5671911"/>
          </a:xfrm>
        </p:grpSpPr>
        <p:sp>
          <p:nvSpPr>
            <p:cNvPr id="7" name="正方形/長方形 6">
              <a:extLst>
                <a:ext uri="{FF2B5EF4-FFF2-40B4-BE49-F238E27FC236}">
                  <a16:creationId xmlns:a16="http://schemas.microsoft.com/office/drawing/2014/main" id="{5CBFF902-A1D2-1F81-57B6-DBAC1EBDF61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C503AB85-B1D1-44B5-B6CD-347160FC15FA}"/>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40FD490D-38E7-828B-6954-5DA1C1C8198E}"/>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21</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1C92AD0-A00A-240E-6786-A51E12882CAB}"/>
              </a:ext>
            </a:extLst>
          </p:cNvPr>
          <p:cNvSpPr>
            <a:spLocks noGrp="1"/>
          </p:cNvSpPr>
          <p:nvPr>
            <p:ph type="title"/>
          </p:nvPr>
        </p:nvSpPr>
        <p:spPr/>
        <p:txBody>
          <a:bodyPr/>
          <a:lstStyle/>
          <a:p>
            <a:r>
              <a:rPr lang="ja-JP" altLang="en-US"/>
              <a:t>原稿についての注意事項	</a:t>
            </a:r>
          </a:p>
        </p:txBody>
      </p:sp>
      <p:sp>
        <p:nvSpPr>
          <p:cNvPr id="633" name="正方形/長方形 632">
            <a:extLst>
              <a:ext uri="{FF2B5EF4-FFF2-40B4-BE49-F238E27FC236}">
                <a16:creationId xmlns:a16="http://schemas.microsoft.com/office/drawing/2014/main" id="{F9C48A9F-50DE-341A-781B-A4F2D128C7C7}"/>
              </a:ext>
            </a:extLst>
          </p:cNvPr>
          <p:cNvSpPr/>
          <p:nvPr/>
        </p:nvSpPr>
        <p:spPr>
          <a:xfrm>
            <a:off x="1733966" y="1094320"/>
            <a:ext cx="2667397" cy="34785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掲載の開始、確認、終了時間</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BDBA7DEA-76CC-711E-81CC-F1CA6FB4CC4E}"/>
              </a:ext>
            </a:extLst>
          </p:cNvPr>
          <p:cNvSpPr/>
          <p:nvPr/>
        </p:nvSpPr>
        <p:spPr>
          <a:xfrm>
            <a:off x="1733966" y="3335027"/>
            <a:ext cx="9079409" cy="1039580"/>
          </a:xfrm>
          <a:prstGeom prst="rect">
            <a:avLst/>
          </a:prstGeom>
        </p:spPr>
        <p:txBody>
          <a:bodyPr wrap="none" lIns="0" tIns="0" rIns="0" bIns="0" anchor="t">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広告クリエイティブ</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・原則、広告主の企業名または企業ロゴを記載してください。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・ジェンダーをめぐる表現のありかたについて考える弊社内資料「ジェンダーガイドブック」をふまえた広告を提案・制作します。</a:t>
            </a:r>
          </a:p>
          <a:p>
            <a:pPr algn="l" defTabSz="914358" rtl="0">
              <a:lnSpc>
                <a:spcPct val="114000"/>
              </a:lnSpc>
              <a:defRPr/>
            </a:pPr>
            <a:r>
              <a:rPr kumimoji="1" lang="ja-JP" altLang="en-US" sz="1200" kern="1200">
                <a:solidFill>
                  <a:prstClr val="black"/>
                </a:solidFill>
                <a:latin typeface="游ゴシック"/>
                <a:ea typeface="游ゴシック"/>
                <a:cs typeface="+mn-cs"/>
              </a:rPr>
              <a:t>　</a:t>
            </a:r>
            <a:r>
              <a:rPr kumimoji="1" lang="ja-JP" altLang="en-US" sz="1200" kern="1200">
                <a:solidFill>
                  <a:prstClr val="black"/>
                </a:solidFill>
                <a:latin typeface="游ゴシック" panose="020B0400000000000000" pitchFamily="50" charset="-128"/>
                <a:ea typeface="游ゴシック" panose="020B0400000000000000" pitchFamily="50" charset="-128"/>
              </a:rPr>
              <a:t>「格差のない社会へ、発信に力　朝日新聞社ジェンダー平等宣言４年（</a:t>
            </a:r>
            <a:r>
              <a:rPr kumimoji="1" lang="en-US" altLang="ja-JP" sz="1200" kern="1200">
                <a:solidFill>
                  <a:prstClr val="black"/>
                </a:solidFill>
                <a:latin typeface="游ゴシック" panose="020B0400000000000000" pitchFamily="50" charset="-128"/>
                <a:ea typeface="游ゴシック" panose="020B0400000000000000" pitchFamily="50" charset="-128"/>
              </a:rPr>
              <a:t>https://www.asahi.com/articles/DA3S15922936.html）</a:t>
            </a:r>
            <a:r>
              <a:rPr kumimoji="1" lang="ja-JP" altLang="en-US" sz="1200" kern="1200">
                <a:solidFill>
                  <a:prstClr val="black"/>
                </a:solidFill>
                <a:latin typeface="游ゴシック" panose="020B0400000000000000" pitchFamily="50" charset="-128"/>
                <a:ea typeface="游ゴシック" panose="020B0400000000000000" pitchFamily="50" charset="-128"/>
              </a:rPr>
              <a:t>」</a:t>
            </a:r>
            <a:endParaRPr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graphicFrame>
        <p:nvGraphicFramePr>
          <p:cNvPr id="5" name="表 8">
            <a:extLst>
              <a:ext uri="{FF2B5EF4-FFF2-40B4-BE49-F238E27FC236}">
                <a16:creationId xmlns:a16="http://schemas.microsoft.com/office/drawing/2014/main" id="{75C4D21A-5AB4-CE4F-FB1E-36CF06B70B90}"/>
              </a:ext>
            </a:extLst>
          </p:cNvPr>
          <p:cNvGraphicFramePr>
            <a:graphicFrameLocks noGrp="1"/>
          </p:cNvGraphicFramePr>
          <p:nvPr>
            <p:extLst>
              <p:ext uri="{D42A27DB-BD31-4B8C-83A1-F6EECF244321}">
                <p14:modId xmlns:p14="http://schemas.microsoft.com/office/powerpoint/2010/main" val="1656307930"/>
              </p:ext>
            </p:extLst>
          </p:nvPr>
        </p:nvGraphicFramePr>
        <p:xfrm>
          <a:off x="1733966" y="1450041"/>
          <a:ext cx="8619584" cy="1775762"/>
        </p:xfrm>
        <a:graphic>
          <a:graphicData uri="http://schemas.openxmlformats.org/drawingml/2006/table">
            <a:tbl>
              <a:tblPr firstRow="1" bandRow="1">
                <a:tableStyleId>{5940675A-B579-460E-94D1-54222C63F5DA}</a:tableStyleId>
              </a:tblPr>
              <a:tblGrid>
                <a:gridCol w="1585504">
                  <a:extLst>
                    <a:ext uri="{9D8B030D-6E8A-4147-A177-3AD203B41FA5}">
                      <a16:colId xmlns:a16="http://schemas.microsoft.com/office/drawing/2014/main" val="1651752335"/>
                    </a:ext>
                  </a:extLst>
                </a:gridCol>
                <a:gridCol w="7034080">
                  <a:extLst>
                    <a:ext uri="{9D8B030D-6E8A-4147-A177-3AD203B41FA5}">
                      <a16:colId xmlns:a16="http://schemas.microsoft.com/office/drawing/2014/main" val="298540858"/>
                    </a:ext>
                  </a:extLst>
                </a:gridCol>
              </a:tblGrid>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掲載開始時間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原則は掲載初日あるいは掲載切替初日の午前</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0</a:t>
                      </a: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時。メニューお申込み時の契約内容に従います。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86492705"/>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掲載確認時間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掲載開始の当日正午まで（掲載開始が土日祝日の場合は翌営業日の正午まで）</a:t>
                      </a:r>
                    </a:p>
                    <a:p>
                      <a:pPr marL="0" algn="l" defTabSz="914400" rtl="0" eaLnBrk="1" latinLnBrk="0" hangingPunct="1">
                        <a:lnSpc>
                          <a:spcPct val="114000"/>
                        </a:lnSpc>
                      </a:pPr>
                      <a:r>
                        <a:rPr kumimoji="1" lang="en-US" altLang="ja-JP" sz="1100" kern="1200">
                          <a:solidFill>
                            <a:srgbClr val="191919"/>
                          </a:solidFill>
                          <a:latin typeface="游ゴシック" panose="020B0400000000000000" pitchFamily="50" charset="-128"/>
                          <a:ea typeface="游ゴシック" panose="020B0400000000000000" pitchFamily="50" charset="-128"/>
                          <a:cs typeface="+mn-cs"/>
                        </a:rPr>
                        <a:t>※</a:t>
                      </a:r>
                      <a:r>
                        <a:rPr kumimoji="1" lang="ja-JP" altLang="en-US" sz="1100" kern="1200">
                          <a:solidFill>
                            <a:srgbClr val="191919"/>
                          </a:solidFill>
                          <a:latin typeface="游ゴシック" panose="020B0400000000000000" pitchFamily="50" charset="-128"/>
                          <a:ea typeface="游ゴシック" panose="020B0400000000000000" pitchFamily="50" charset="-128"/>
                          <a:cs typeface="+mn-cs"/>
                        </a:rPr>
                        <a:t>確認時間内に掲載に不備があった場合は、掲載補填の対象外とさせていただきます。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95957869"/>
                  </a:ext>
                </a:extLst>
              </a:tr>
              <a:tr h="350955">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掲載終了時間</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原則は掲載終了日の</a:t>
                      </a:r>
                      <a: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t>24</a:t>
                      </a:r>
                      <a:r>
                        <a:rPr kumimoji="1" lang="ja-JP" altLang="en-US" sz="1200" kern="1200">
                          <a:solidFill>
                            <a:srgbClr val="191919"/>
                          </a:solidFill>
                          <a:latin typeface="游ゴシック" panose="020B0400000000000000" pitchFamily="50" charset="-128"/>
                          <a:ea typeface="+mn-ea"/>
                          <a:cs typeface="+mn-cs"/>
                        </a:rPr>
                        <a:t>時。メニューお申込み時の契約内容に従います。</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3037464"/>
                  </a:ext>
                </a:extLst>
              </a:tr>
              <a:tr h="536926">
                <a:tc>
                  <a:txBody>
                    <a:bodyPr/>
                    <a:lstStyle/>
                    <a:p>
                      <a:pPr marL="0" algn="dist" defTabSz="914400" rtl="0" eaLnBrk="1" latinLnBrk="0" hangingPunct="1">
                        <a:lnSpc>
                          <a:spcPct val="114000"/>
                        </a:lnSpc>
                      </a:pPr>
                      <a:r>
                        <a:rPr kumimoji="1" lang="ja-JP" altLang="en-US" sz="1200" b="0" i="0" u="none" strike="noStrike" kern="1200" cap="none" spc="0" normalizeH="0" baseline="0" noProof="0">
                          <a:ln>
                            <a:noFill/>
                          </a:ln>
                          <a:solidFill>
                            <a:srgbClr val="191919"/>
                          </a:solidFill>
                          <a:effectLst/>
                          <a:uLnTx/>
                          <a:uFillTx/>
                          <a:latin typeface="游ゴシック" panose="020B0400000000000000" pitchFamily="50" charset="-128"/>
                          <a:ea typeface="游ゴシック" panose="020B0400000000000000" pitchFamily="50" charset="-128"/>
                          <a:cs typeface="+mn-cs"/>
                        </a:rPr>
                        <a:t>掲載時間の変更</a:t>
                      </a:r>
                      <a:endParaRPr kumimoji="1" lang="ja-JP" altLang="en-US" sz="1200" kern="1200">
                        <a:solidFill>
                          <a:srgbClr val="191919"/>
                        </a:solidFill>
                        <a:latin typeface="游ゴシック" panose="020B0400000000000000" pitchFamily="50" charset="-128"/>
                        <a:ea typeface="游ゴシック" panose="020B0400000000000000" pitchFamily="50" charset="-128"/>
                        <a:cs typeface="+mn-cs"/>
                      </a:endParaRPr>
                    </a:p>
                  </a:txBody>
                  <a:tcPr marL="143990" marR="143990"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algn="l" defTabSz="914400" rtl="0" eaLnBrk="1" latinLnBrk="0" hangingPunct="1">
                        <a:lnSpc>
                          <a:spcPct val="114000"/>
                        </a:lnSpc>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広告掲載期間内において、掲載開始や終了日の時間指定を合理的な理由がある場合にのみ</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変更できる場合があります。</a:t>
                      </a:r>
                    </a:p>
                  </a:txBody>
                  <a:tcPr marL="215985" marR="78348" marT="39173" marB="39173"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3"/>
                      </a:solidFill>
                      <a:prstDash val="solid"/>
                      <a:round/>
                      <a:headEnd type="none" w="med" len="med"/>
                      <a:tailEnd type="none" w="med" len="med"/>
                    </a:lnT>
                    <a:lnB w="317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52851568"/>
                  </a:ext>
                </a:extLst>
              </a:tr>
            </a:tbl>
          </a:graphicData>
        </a:graphic>
      </p:graphicFrame>
      <p:grpSp>
        <p:nvGrpSpPr>
          <p:cNvPr id="12" name="グループ化 11">
            <a:extLst>
              <a:ext uri="{FF2B5EF4-FFF2-40B4-BE49-F238E27FC236}">
                <a16:creationId xmlns:a16="http://schemas.microsoft.com/office/drawing/2014/main" id="{F9B447A7-2BAD-7E8B-D6C1-164E6CAE1A57}"/>
              </a:ext>
            </a:extLst>
          </p:cNvPr>
          <p:cNvGrpSpPr/>
          <p:nvPr/>
        </p:nvGrpSpPr>
        <p:grpSpPr>
          <a:xfrm>
            <a:off x="1640832" y="1433107"/>
            <a:ext cx="7605314" cy="4176358"/>
            <a:chOff x="1733966" y="1433107"/>
            <a:chExt cx="7605314" cy="4176358"/>
          </a:xfrm>
        </p:grpSpPr>
        <p:cxnSp>
          <p:nvCxnSpPr>
            <p:cNvPr id="10" name="直線コネクタ 9">
              <a:extLst>
                <a:ext uri="{FF2B5EF4-FFF2-40B4-BE49-F238E27FC236}">
                  <a16:creationId xmlns:a16="http://schemas.microsoft.com/office/drawing/2014/main" id="{B5A99323-9EBF-F207-63E0-885C123D2F6E}"/>
                </a:ext>
              </a:extLst>
            </p:cNvPr>
            <p:cNvCxnSpPr>
              <a:cxnSpLocks/>
            </p:cNvCxnSpPr>
            <p:nvPr/>
          </p:nvCxnSpPr>
          <p:spPr>
            <a:xfrm>
              <a:off x="1733966" y="1433107"/>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51B8122-DA54-0247-080B-A65B4EFD604E}"/>
                </a:ext>
              </a:extLst>
            </p:cNvPr>
            <p:cNvCxnSpPr>
              <a:cxnSpLocks/>
            </p:cNvCxnSpPr>
            <p:nvPr/>
          </p:nvCxnSpPr>
          <p:spPr>
            <a:xfrm>
              <a:off x="1733966" y="366050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AB9AAD2-F585-0AD3-4419-BE5F307C281E}"/>
                </a:ext>
              </a:extLst>
            </p:cNvPr>
            <p:cNvCxnSpPr>
              <a:cxnSpLocks/>
            </p:cNvCxnSpPr>
            <p:nvPr/>
          </p:nvCxnSpPr>
          <p:spPr>
            <a:xfrm>
              <a:off x="1733966" y="482228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DB6FF0-0281-7D9A-4756-155B5F481C76}"/>
                </a:ext>
              </a:extLst>
            </p:cNvPr>
            <p:cNvCxnSpPr>
              <a:cxnSpLocks/>
            </p:cNvCxnSpPr>
            <p:nvPr/>
          </p:nvCxnSpPr>
          <p:spPr>
            <a:xfrm>
              <a:off x="1733966" y="560946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 name="正方形/長方形 7">
            <a:extLst>
              <a:ext uri="{FF2B5EF4-FFF2-40B4-BE49-F238E27FC236}">
                <a16:creationId xmlns:a16="http://schemas.microsoft.com/office/drawing/2014/main" id="{1E076186-8E36-C30C-3BA2-A4122476AF16}"/>
              </a:ext>
            </a:extLst>
          </p:cNvPr>
          <p:cNvSpPr/>
          <p:nvPr/>
        </p:nvSpPr>
        <p:spPr>
          <a:xfrm>
            <a:off x="1733966" y="4508682"/>
            <a:ext cx="2563202" cy="622286"/>
          </a:xfrm>
          <a:prstGeom prst="rect">
            <a:avLst/>
          </a:prstGeom>
        </p:spPr>
        <p:txBody>
          <a:bodyPr wrap="none" lIns="0" tIns="0" rIns="0" bIns="0">
            <a:spAutoFit/>
          </a:bodyPr>
          <a:lstStyle/>
          <a:p>
            <a:pPr algn="l" defTabSz="914358" rtl="0">
              <a:lnSpc>
                <a:spcPct val="114000"/>
              </a:lnSpc>
              <a:defRPr/>
            </a:pPr>
            <a:r>
              <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rPr>
              <a:t>URL</a:t>
            </a: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の文字数</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の文字数は</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250</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文字以内です。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F513553-5BF3-5A9F-9A7E-B7E38C4680EB}"/>
              </a:ext>
            </a:extLst>
          </p:cNvPr>
          <p:cNvSpPr/>
          <p:nvPr/>
        </p:nvSpPr>
        <p:spPr>
          <a:xfrm>
            <a:off x="1733966" y="5276065"/>
            <a:ext cx="7527702" cy="832792"/>
          </a:xfrm>
          <a:prstGeom prst="rect">
            <a:avLst/>
          </a:prstGeom>
        </p:spPr>
        <p:txBody>
          <a:bodyPr wrap="none" lIns="0" tIns="0" rIns="0" bIns="0">
            <a:sp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原稿差し替えについて</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en-US"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web</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サイト）のサーバー障害等のやむを得ない理由で、原稿あるいはリンク先を変更する場合、</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営業日に限って承りますが、変更日や変更時間は指定出来ません。</a:t>
            </a:r>
          </a:p>
        </p:txBody>
      </p:sp>
    </p:spTree>
    <p:extLst>
      <p:ext uri="{BB962C8B-B14F-4D97-AF65-F5344CB8AC3E}">
        <p14:creationId xmlns:p14="http://schemas.microsoft.com/office/powerpoint/2010/main" val="121182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5E1AE3C-7F40-48D0-6822-7ED098B0CDAE}"/>
              </a:ext>
            </a:extLst>
          </p:cNvPr>
          <p:cNvGrpSpPr>
            <a:grpSpLocks noGrp="1" noUngrp="1" noRot="1" noMove="1" noResize="1"/>
          </p:cNvGrpSpPr>
          <p:nvPr/>
        </p:nvGrpSpPr>
        <p:grpSpPr>
          <a:xfrm>
            <a:off x="529239" y="802034"/>
            <a:ext cx="11133520" cy="5634841"/>
            <a:chOff x="1879784" y="765175"/>
            <a:chExt cx="8425543" cy="5671911"/>
          </a:xfrm>
        </p:grpSpPr>
        <p:sp>
          <p:nvSpPr>
            <p:cNvPr id="16" name="正方形/長方形 15">
              <a:extLst>
                <a:ext uri="{FF2B5EF4-FFF2-40B4-BE49-F238E27FC236}">
                  <a16:creationId xmlns:a16="http://schemas.microsoft.com/office/drawing/2014/main" id="{F2B31DE1-D46D-931A-4AC4-F7F8EFCC9209}"/>
                </a:ext>
              </a:extLst>
            </p:cNvPr>
            <p:cNvSpPr>
              <a:spLocks noGrp="1" noRot="1" noMove="1" noResize="1" noEditPoints="1" noAdjustHandles="1" noChangeArrowheads="1" noChangeShapeType="1"/>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75E79645-86C6-B4DB-B4DB-250891CDBF89}"/>
                </a:ext>
              </a:extLst>
            </p:cNvPr>
            <p:cNvSpPr>
              <a:spLocks noGrp="1" noRot="1" noMove="1" noResize="1" noEditPoints="1" noAdjustHandles="1" noChangeArrowheads="1" noChangeShapeType="1"/>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22</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t>原稿についての注意事項	</a:t>
            </a:r>
          </a:p>
        </p:txBody>
      </p:sp>
      <p:sp>
        <p:nvSpPr>
          <p:cNvPr id="9" name="正方形/長方形 8">
            <a:extLst>
              <a:ext uri="{FF2B5EF4-FFF2-40B4-BE49-F238E27FC236}">
                <a16:creationId xmlns:a16="http://schemas.microsoft.com/office/drawing/2014/main" id="{F85D2AD1-222F-3144-B10A-511AEA111758}"/>
              </a:ext>
            </a:extLst>
          </p:cNvPr>
          <p:cNvSpPr/>
          <p:nvPr/>
        </p:nvSpPr>
        <p:spPr>
          <a:xfrm>
            <a:off x="1733966" y="2438652"/>
            <a:ext cx="8807824" cy="3358698"/>
          </a:xfrm>
          <a:prstGeom prst="rect">
            <a:avLst/>
          </a:prstGeom>
        </p:spPr>
        <p:txBody>
          <a:bodyPr wrap="square" lIns="0" tIns="0" rIns="0" bIns="0">
            <a:noAutofit/>
          </a:bodyPr>
          <a:lstStyle/>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第三者配信</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・広告掲載の仕様と原稿レギュレーションを遵守してください。</a:t>
            </a:r>
          </a:p>
          <a:p>
            <a:pPr algn="l" defTabSz="914358" rtl="0">
              <a:lnSpc>
                <a:spcPct val="114000"/>
              </a:lnSpc>
              <a:defRPr/>
            </a:pP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音声広告</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・デフォルト音声</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に限り掲載可能です。サイレン、天変地異等の音、危害を及ぼす動物の鳴き声をはじめ不快な音は避け、　</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音量調整および音声の</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ON/OFF</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が明確に行えるボタン等を表示してください。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出力時間、音量等、詳細については、具体的な原稿内容をもとにお問い合わせください。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14000"/>
              </a:lnSpc>
              <a:buFont typeface="Arial" panose="020B0604020202020204" pitchFamily="34" charset="0"/>
              <a:buChar char="•"/>
              <a:defRPr/>
            </a:pP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アニメーション映像</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・表現 「アニメーション等の映像表現に関するガイドライン（民放連）」を参考にして、有害なアニメ表示は避けてください。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急激に変化するカットチェンジ、特定の色に限らずコントラストの強い画面反転によって映像がまぶしく点滅する映像遷移や、</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tabLst>
                <a:tab pos="173030" algn="l"/>
              </a:tabLst>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画面の大部分を規則的なパターン模様（縞、渦、同心円状等）で占めるものはお断りします。</a:t>
            </a:r>
          </a:p>
        </p:txBody>
      </p:sp>
      <p:grpSp>
        <p:nvGrpSpPr>
          <p:cNvPr id="3" name="グループ化 2">
            <a:extLst>
              <a:ext uri="{FF2B5EF4-FFF2-40B4-BE49-F238E27FC236}">
                <a16:creationId xmlns:a16="http://schemas.microsoft.com/office/drawing/2014/main" id="{A48AD8CF-0AEF-F2DB-862B-1B1F09B7AAE5}"/>
              </a:ext>
            </a:extLst>
          </p:cNvPr>
          <p:cNvGrpSpPr/>
          <p:nvPr/>
        </p:nvGrpSpPr>
        <p:grpSpPr>
          <a:xfrm>
            <a:off x="1657765" y="1717418"/>
            <a:ext cx="7605314" cy="2951438"/>
            <a:chOff x="1733966" y="1708951"/>
            <a:chExt cx="7605314" cy="2951438"/>
          </a:xfrm>
        </p:grpSpPr>
        <p:cxnSp>
          <p:nvCxnSpPr>
            <p:cNvPr id="11" name="直線コネクタ 10">
              <a:extLst>
                <a:ext uri="{FF2B5EF4-FFF2-40B4-BE49-F238E27FC236}">
                  <a16:creationId xmlns:a16="http://schemas.microsoft.com/office/drawing/2014/main" id="{D187605F-2A69-4C40-883D-38B9C21BBEA8}"/>
                </a:ext>
              </a:extLst>
            </p:cNvPr>
            <p:cNvCxnSpPr>
              <a:cxnSpLocks/>
            </p:cNvCxnSpPr>
            <p:nvPr/>
          </p:nvCxnSpPr>
          <p:spPr>
            <a:xfrm>
              <a:off x="1733966" y="272064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8ED9BBB-921E-2D46-9179-70FE81B3A1A6}"/>
                </a:ext>
              </a:extLst>
            </p:cNvPr>
            <p:cNvCxnSpPr>
              <a:cxnSpLocks/>
            </p:cNvCxnSpPr>
            <p:nvPr/>
          </p:nvCxnSpPr>
          <p:spPr>
            <a:xfrm>
              <a:off x="1733966" y="348349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FD3333B-7991-494B-80AD-5B05BA59AC0A}"/>
                </a:ext>
              </a:extLst>
            </p:cNvPr>
            <p:cNvCxnSpPr>
              <a:cxnSpLocks/>
            </p:cNvCxnSpPr>
            <p:nvPr/>
          </p:nvCxnSpPr>
          <p:spPr>
            <a:xfrm>
              <a:off x="1733966" y="4660389"/>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58E6CD5-C67D-CBF4-D9EB-036102817339}"/>
                </a:ext>
              </a:extLst>
            </p:cNvPr>
            <p:cNvCxnSpPr>
              <a:cxnSpLocks/>
            </p:cNvCxnSpPr>
            <p:nvPr/>
          </p:nvCxnSpPr>
          <p:spPr>
            <a:xfrm>
              <a:off x="1733966" y="1708951"/>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1D66708D-08FF-70FF-5938-5C8B35F2C963}"/>
              </a:ext>
            </a:extLst>
          </p:cNvPr>
          <p:cNvSpPr txBox="1"/>
          <p:nvPr/>
        </p:nvSpPr>
        <p:spPr>
          <a:xfrm>
            <a:off x="1733966" y="1398530"/>
            <a:ext cx="7452367" cy="854789"/>
          </a:xfrm>
          <a:prstGeom prst="rect">
            <a:avLst/>
          </a:prstGeom>
          <a:noFill/>
        </p:spPr>
        <p:txBody>
          <a:bodyPr wrap="none" lIns="0" tIns="0" rIns="0" bIns="0" rtlCol="0">
            <a:noAutofit/>
          </a:bodyPr>
          <a:lstStyle/>
          <a:p>
            <a:pPr algn="l" defTabSz="914358" rtl="0">
              <a:lnSpc>
                <a:spcPct val="114000"/>
              </a:lnSpc>
              <a:defRPr/>
            </a:pPr>
            <a:r>
              <a:rPr kumimoji="1" lang="ja-JP" altLang="ja-JP" sz="1600" b="1" kern="1200">
                <a:solidFill>
                  <a:schemeClr val="accent1"/>
                </a:solidFill>
                <a:latin typeface="游ゴシック" panose="020B0400000000000000" pitchFamily="50" charset="-128"/>
                <a:ea typeface="游ゴシック" panose="020B0400000000000000" pitchFamily="50" charset="-128"/>
                <a:cs typeface="+mn-cs"/>
              </a:rPr>
              <a:t>複数原稿の掲載</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en-US"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endParaRPr kumimoji="1" lang="ja-JP" altLang="ja-JP" sz="4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・複数原稿可能なメニューの場合は、</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掲載期間の同一広告枠内であれば、</a:t>
            </a: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追加</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料金なしで掲載できます。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差替予定の原稿はリンク先</a:t>
            </a:r>
            <a: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t>URL</a:t>
            </a:r>
            <a:r>
              <a:rPr kumimoji="1" lang="ja-JP" altLang="ja-JP" sz="1200" kern="1200">
                <a:solidFill>
                  <a:prstClr val="black"/>
                </a:solidFill>
                <a:latin typeface="游ゴシック" panose="020B0400000000000000" pitchFamily="50" charset="-128"/>
                <a:ea typeface="游ゴシック" panose="020B0400000000000000" pitchFamily="50" charset="-128"/>
                <a:cs typeface="+mn-cs"/>
              </a:rPr>
              <a:t>とともに、入稿締切日までに一括入稿してください。</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2350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37D265A-B680-7ABA-379F-CAA6D5DFEDBB}"/>
              </a:ext>
            </a:extLst>
          </p:cNvPr>
          <p:cNvGrpSpPr/>
          <p:nvPr/>
        </p:nvGrpSpPr>
        <p:grpSpPr>
          <a:xfrm>
            <a:off x="533401" y="802034"/>
            <a:ext cx="11133520" cy="5634841"/>
            <a:chOff x="1879784" y="765175"/>
            <a:chExt cx="8425543" cy="5671911"/>
          </a:xfrm>
        </p:grpSpPr>
        <p:sp>
          <p:nvSpPr>
            <p:cNvPr id="6" name="正方形/長方形 5">
              <a:extLst>
                <a:ext uri="{FF2B5EF4-FFF2-40B4-BE49-F238E27FC236}">
                  <a16:creationId xmlns:a16="http://schemas.microsoft.com/office/drawing/2014/main" id="{5BDEA6EB-69E5-37BB-29F8-259B20AC4C40}"/>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9F38CB9B-39D0-F272-D62E-38486ED6CD2F}"/>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23</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2" name="タイトル 1">
            <a:extLst>
              <a:ext uri="{FF2B5EF4-FFF2-40B4-BE49-F238E27FC236}">
                <a16:creationId xmlns:a16="http://schemas.microsoft.com/office/drawing/2014/main" id="{1D8DA58A-AB52-8C47-989C-447512E6214E}"/>
              </a:ext>
            </a:extLst>
          </p:cNvPr>
          <p:cNvSpPr>
            <a:spLocks noGrp="1"/>
          </p:cNvSpPr>
          <p:nvPr>
            <p:ph type="title"/>
          </p:nvPr>
        </p:nvSpPr>
        <p:spPr/>
        <p:txBody>
          <a:bodyPr/>
          <a:lstStyle/>
          <a:p>
            <a:r>
              <a:rPr lang="ja-JP" altLang="en-US">
                <a:latin typeface="Yu Gothic"/>
                <a:ea typeface="Yu Gothic"/>
              </a:rPr>
              <a:t>テキスト広告で使用できる記号一覧	</a:t>
            </a:r>
          </a:p>
        </p:txBody>
      </p:sp>
      <p:sp>
        <p:nvSpPr>
          <p:cNvPr id="14" name="テキスト プレースホルダー 1">
            <a:extLst>
              <a:ext uri="{FF2B5EF4-FFF2-40B4-BE49-F238E27FC236}">
                <a16:creationId xmlns:a16="http://schemas.microsoft.com/office/drawing/2014/main" id="{C757CFAE-EC2D-76EC-3F08-BEF72C4F4EED}"/>
              </a:ext>
            </a:extLst>
          </p:cNvPr>
          <p:cNvSpPr txBox="1">
            <a:spLocks/>
          </p:cNvSpPr>
          <p:nvPr/>
        </p:nvSpPr>
        <p:spPr>
          <a:xfrm>
            <a:off x="1641370" y="1069576"/>
            <a:ext cx="8614757" cy="480213"/>
          </a:xfrm>
          <a:prstGeom prst="rect">
            <a:avLst/>
          </a:prstGeom>
        </p:spPr>
        <p:txBody>
          <a:bodyPr vert="horz" lIns="91434" tIns="45717" rIns="91434" bIns="45717"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20000"/>
              </a:lnSpc>
              <a:defRPr/>
            </a:pPr>
            <a:r>
              <a:rPr lang="ja-JP" altLang="en-US" sz="1100">
                <a:solidFill>
                  <a:prstClr val="black"/>
                </a:solidFill>
                <a:latin typeface="游ゴシック" panose="020B0400000000000000" pitchFamily="50" charset="-128"/>
                <a:ea typeface="游ゴシック" panose="020B0400000000000000" pitchFamily="50" charset="-128"/>
              </a:rPr>
              <a:t>半角カナ文字は使用出来ません（携帯電話は使用可）。画面で判読しにくい半角文字の連続使用は出来るだけ避けてください。</a:t>
            </a:r>
            <a:br>
              <a:rPr lang="ja-JP" altLang="en-US" sz="1100">
                <a:solidFill>
                  <a:prstClr val="black"/>
                </a:solidFill>
                <a:latin typeface="游ゴシック" panose="020B0400000000000000" pitchFamily="50" charset="-128"/>
                <a:ea typeface="游ゴシック" panose="020B0400000000000000" pitchFamily="50" charset="-128"/>
              </a:rPr>
            </a:br>
            <a:r>
              <a:rPr lang="ja-JP" altLang="en-US" sz="1100">
                <a:solidFill>
                  <a:prstClr val="black"/>
                </a:solidFill>
                <a:latin typeface="游ゴシック" panose="020B0400000000000000" pitchFamily="50" charset="-128"/>
                <a:ea typeface="游ゴシック" panose="020B0400000000000000" pitchFamily="50" charset="-128"/>
              </a:rPr>
              <a:t>特定の</a:t>
            </a:r>
            <a:r>
              <a:rPr lang="en-US" altLang="ja-JP" sz="1100">
                <a:solidFill>
                  <a:prstClr val="black"/>
                </a:solidFill>
                <a:latin typeface="游ゴシック" panose="020B0400000000000000" pitchFamily="50" charset="-128"/>
                <a:ea typeface="游ゴシック" panose="020B0400000000000000" pitchFamily="50" charset="-128"/>
              </a:rPr>
              <a:t>OS</a:t>
            </a:r>
            <a:r>
              <a:rPr lang="ja-JP" altLang="en-US" sz="1100">
                <a:solidFill>
                  <a:prstClr val="black"/>
                </a:solidFill>
                <a:latin typeface="游ゴシック" panose="020B0400000000000000" pitchFamily="50" charset="-128"/>
                <a:ea typeface="游ゴシック" panose="020B0400000000000000" pitchFamily="50" charset="-128"/>
              </a:rPr>
              <a:t>やパソコンで使われる機種依存文字は使用できません。</a:t>
            </a:r>
          </a:p>
        </p:txBody>
      </p:sp>
      <p:pic>
        <p:nvPicPr>
          <p:cNvPr id="5" name="図 4">
            <a:extLst>
              <a:ext uri="{FF2B5EF4-FFF2-40B4-BE49-F238E27FC236}">
                <a16:creationId xmlns:a16="http://schemas.microsoft.com/office/drawing/2014/main" id="{77D61EA1-68E4-1067-4888-F3B1B035EC2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801436" y="2186276"/>
            <a:ext cx="8562394" cy="2683602"/>
          </a:xfrm>
          <a:prstGeom prst="rect">
            <a:avLst/>
          </a:prstGeom>
        </p:spPr>
      </p:pic>
      <p:sp>
        <p:nvSpPr>
          <p:cNvPr id="21" name="テキスト ボックス 20">
            <a:extLst>
              <a:ext uri="{FF2B5EF4-FFF2-40B4-BE49-F238E27FC236}">
                <a16:creationId xmlns:a16="http://schemas.microsoft.com/office/drawing/2014/main" id="{9A169820-B1AC-5A64-36A9-D3CAAAA2E56A}"/>
              </a:ext>
            </a:extLst>
          </p:cNvPr>
          <p:cNvSpPr txBox="1"/>
          <p:nvPr/>
        </p:nvSpPr>
        <p:spPr>
          <a:xfrm>
            <a:off x="1708812" y="1740598"/>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全角記号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FBCC8945-9996-40B3-0700-34BC0F0E5B26}"/>
              </a:ext>
            </a:extLst>
          </p:cNvPr>
          <p:cNvSpPr txBox="1"/>
          <p:nvPr/>
        </p:nvSpPr>
        <p:spPr>
          <a:xfrm>
            <a:off x="1708812" y="5054062"/>
            <a:ext cx="1005403" cy="338554"/>
          </a:xfrm>
          <a:prstGeom prst="rect">
            <a:avLst/>
          </a:prstGeom>
          <a:noFill/>
        </p:spPr>
        <p:txBody>
          <a:bodyPr wrap="none" rtlCol="0">
            <a:spAutoFit/>
          </a:bodyPr>
          <a:lstStyle/>
          <a:p>
            <a:pPr algn="l" defTabSz="914358" rtl="0">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半角記号</a:t>
            </a:r>
            <a:endParaRPr kumimoji="1" lang="ja-JP" altLang="en-US" sz="2800" b="1" kern="1200">
              <a:solidFill>
                <a:schemeClr val="accent1"/>
              </a:solidFill>
              <a:latin typeface="游ゴシック" panose="020B0400000000000000" pitchFamily="50" charset="-128"/>
              <a:ea typeface="游ゴシック" panose="020B0400000000000000" pitchFamily="50" charset="-128"/>
              <a:cs typeface="+mn-cs"/>
            </a:endParaRPr>
          </a:p>
        </p:txBody>
      </p:sp>
      <p:pic>
        <p:nvPicPr>
          <p:cNvPr id="23" name="図 22">
            <a:extLst>
              <a:ext uri="{FF2B5EF4-FFF2-40B4-BE49-F238E27FC236}">
                <a16:creationId xmlns:a16="http://schemas.microsoft.com/office/drawing/2014/main" id="{BB52E075-146D-3138-9514-BEEC87501F9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733" y="5543023"/>
            <a:ext cx="8562394" cy="305159"/>
          </a:xfrm>
          <a:prstGeom prst="rect">
            <a:avLst/>
          </a:prstGeom>
        </p:spPr>
      </p:pic>
      <p:cxnSp>
        <p:nvCxnSpPr>
          <p:cNvPr id="9" name="直線コネクタ 8">
            <a:extLst>
              <a:ext uri="{FF2B5EF4-FFF2-40B4-BE49-F238E27FC236}">
                <a16:creationId xmlns:a16="http://schemas.microsoft.com/office/drawing/2014/main" id="{CCCF749A-9BE5-9D3B-7EBF-65B9813D0DAC}"/>
              </a:ext>
            </a:extLst>
          </p:cNvPr>
          <p:cNvCxnSpPr>
            <a:cxnSpLocks/>
          </p:cNvCxnSpPr>
          <p:nvPr/>
        </p:nvCxnSpPr>
        <p:spPr>
          <a:xfrm>
            <a:off x="1733966" y="207915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3DB0ABF-8E73-3B04-8B09-C75DCFA32758}"/>
              </a:ext>
            </a:extLst>
          </p:cNvPr>
          <p:cNvCxnSpPr>
            <a:cxnSpLocks/>
          </p:cNvCxnSpPr>
          <p:nvPr/>
        </p:nvCxnSpPr>
        <p:spPr>
          <a:xfrm>
            <a:off x="1733966" y="5408972"/>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0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42EB3AF-2ACD-2CC2-83F6-872AE11B10E9}"/>
              </a:ext>
            </a:extLst>
          </p:cNvPr>
          <p:cNvGrpSpPr/>
          <p:nvPr/>
        </p:nvGrpSpPr>
        <p:grpSpPr>
          <a:xfrm>
            <a:off x="529239" y="802034"/>
            <a:ext cx="11133520" cy="5634841"/>
            <a:chOff x="1879784" y="765175"/>
            <a:chExt cx="8425543" cy="5671911"/>
          </a:xfrm>
        </p:grpSpPr>
        <p:sp>
          <p:nvSpPr>
            <p:cNvPr id="3" name="正方形/長方形 2">
              <a:extLst>
                <a:ext uri="{FF2B5EF4-FFF2-40B4-BE49-F238E27FC236}">
                  <a16:creationId xmlns:a16="http://schemas.microsoft.com/office/drawing/2014/main" id="{0E2BE8F3-C946-0918-639D-9349C3880A74}"/>
                </a:ext>
              </a:extLst>
            </p:cNvPr>
            <p:cNvSpPr/>
            <p:nvPr/>
          </p:nvSpPr>
          <p:spPr>
            <a:xfrm>
              <a:off x="1879784" y="765175"/>
              <a:ext cx="8425543" cy="5671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47BE2186-E216-2C24-0BAD-EC794EB8F5A9}"/>
                </a:ext>
              </a:extLst>
            </p:cNvPr>
            <p:cNvSpPr/>
            <p:nvPr/>
          </p:nvSpPr>
          <p:spPr>
            <a:xfrm>
              <a:off x="2020210" y="909864"/>
              <a:ext cx="8144692" cy="538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9" name="正方形/長方形 8">
            <a:extLst>
              <a:ext uri="{FF2B5EF4-FFF2-40B4-BE49-F238E27FC236}">
                <a16:creationId xmlns:a16="http://schemas.microsoft.com/office/drawing/2014/main" id="{B0977B62-4557-0365-2913-2B14B0F6A9B7}"/>
              </a:ext>
            </a:extLst>
          </p:cNvPr>
          <p:cNvSpPr/>
          <p:nvPr/>
        </p:nvSpPr>
        <p:spPr>
          <a:xfrm>
            <a:off x="1733966" y="5415695"/>
            <a:ext cx="7605314" cy="733373"/>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06076E35-7DEF-DE4F-9141-40574E188D27}"/>
              </a:ext>
            </a:extLst>
          </p:cNvPr>
          <p:cNvSpPr>
            <a:spLocks noGrp="1"/>
          </p:cNvSpPr>
          <p:nvPr>
            <p:ph type="title"/>
          </p:nvPr>
        </p:nvSpPr>
        <p:spPr/>
        <p:txBody>
          <a:bodyPr/>
          <a:lstStyle/>
          <a:p>
            <a:r>
              <a:rPr lang="ja-JP" altLang="en-US"/>
              <a:t>諸注意	</a:t>
            </a:r>
          </a:p>
        </p:txBody>
      </p:sp>
      <p:sp>
        <p:nvSpPr>
          <p:cNvPr id="633" name="正方形/長方形 632">
            <a:extLst>
              <a:ext uri="{FF2B5EF4-FFF2-40B4-BE49-F238E27FC236}">
                <a16:creationId xmlns:a16="http://schemas.microsoft.com/office/drawing/2014/main" id="{E0D8C437-3AA1-4B39-A5A5-3989F8DD9707}"/>
              </a:ext>
            </a:extLst>
          </p:cNvPr>
          <p:cNvSpPr/>
          <p:nvPr/>
        </p:nvSpPr>
        <p:spPr>
          <a:xfrm>
            <a:off x="1830425" y="1002266"/>
            <a:ext cx="7694414" cy="4274247"/>
          </a:xfrm>
          <a:prstGeom prst="rect">
            <a:avLst/>
          </a:prstGeom>
        </p:spPr>
        <p:txBody>
          <a:bodyPr wrap="none" lIns="0" tIns="0" rIns="0" bIns="0">
            <a:spAutoFit/>
          </a:bodyPr>
          <a:lstStyle/>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サイト関連のシステムメンテナンス等によるおことわり</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以下は広告掲載補填の対象外となります。</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・深夜等の時間帯にシステムメンテナンスのため、広告配信を中止した場合。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・大事件・事故等により過度のアクセスが集中することによって、システムの障害等を抑止する、</a:t>
            </a:r>
            <a:endParaRPr kumimoji="1" lang="en-US" altLang="ja-JP" sz="1200"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あるいは障害等を招き、広告の掲載を中止した場合。</a:t>
            </a:r>
          </a:p>
          <a:p>
            <a:pPr algn="l" defTabSz="914358" rtl="0">
              <a:lnSpc>
                <a:spcPct val="114000"/>
              </a:lnSpc>
              <a:defRPr/>
            </a:pP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・アドサーバーが広告主側のページにポリシー違反を検知し、強制的に広告の配信が停止された場合、</a:t>
            </a:r>
            <a:br>
              <a:rPr kumimoji="1" lang="en-US" altLang="ja-JP" sz="1200" kern="1200">
                <a:solidFill>
                  <a:srgbClr val="191919"/>
                </a:solidFill>
                <a:latin typeface="游ゴシック" panose="020B0400000000000000" pitchFamily="50" charset="-128"/>
                <a:ea typeface="游ゴシック" panose="020B0400000000000000" pitchFamily="50" charset="-128"/>
                <a:cs typeface="+mn-cs"/>
              </a:rPr>
            </a:br>
            <a:r>
              <a:rPr kumimoji="1" lang="ja-JP" altLang="en-US" sz="1200" kern="1200">
                <a:solidFill>
                  <a:srgbClr val="191919"/>
                </a:solidFill>
                <a:latin typeface="游ゴシック" panose="020B0400000000000000" pitchFamily="50" charset="-128"/>
                <a:ea typeface="游ゴシック" panose="020B0400000000000000" pitchFamily="50" charset="-128"/>
                <a:cs typeface="+mn-cs"/>
              </a:rPr>
              <a:t>　または配信開始ができない場合。</a:t>
            </a:r>
            <a:endParaRPr kumimoji="1" lang="en-US" altLang="ja-JP" sz="1200" b="1" kern="1200">
              <a:solidFill>
                <a:srgbClr val="191919"/>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広告の責任の所在</a:t>
            </a:r>
            <a:endParaRPr kumimoji="1" lang="en-US" altLang="ja-JP"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・広告掲載の結果、広告内容により問題が生じた場合や弊社が損害を受けた場合、そのすべては広告主に対応、</a:t>
            </a:r>
            <a:br>
              <a:rPr kumimoji="1" lang="en-US" altLang="ja-JP" sz="1200" kern="1200">
                <a:solidFill>
                  <a:prstClr val="black"/>
                </a:solidFill>
                <a:latin typeface="游ゴシック" panose="020B0400000000000000" pitchFamily="50" charset="-128"/>
                <a:ea typeface="游ゴシック" panose="020B0400000000000000" pitchFamily="50" charset="-128"/>
                <a:cs typeface="+mn-cs"/>
              </a:rPr>
            </a:b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負担していただきます。</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競合排除</a:t>
            </a:r>
            <a:endParaRPr kumimoji="1" lang="en-US" altLang="ja-JP" sz="16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3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・サイト内やページ内で、広告主の業種や広告内容による競合（同載）調整は行いません。</a:t>
            </a:r>
          </a:p>
          <a:p>
            <a:pPr algn="l" defTabSz="914358" rtl="0">
              <a:lnSpc>
                <a:spcPct val="200000"/>
              </a:lnSpc>
              <a:defRPr/>
            </a:pPr>
            <a:r>
              <a:rPr kumimoji="1" lang="ja-JP" altLang="en-US" sz="1600" b="1" kern="1200">
                <a:solidFill>
                  <a:schemeClr val="accent1"/>
                </a:solidFill>
                <a:latin typeface="游ゴシック" panose="020B0400000000000000" pitchFamily="50" charset="-128"/>
                <a:ea typeface="游ゴシック" panose="020B0400000000000000" pitchFamily="50" charset="-128"/>
                <a:cs typeface="+mn-cs"/>
              </a:rPr>
              <a:t>その他お問い合わせ</a:t>
            </a:r>
            <a:endParaRPr kumimoji="1" lang="ja-JP" altLang="en-US" sz="400" b="1" kern="1200">
              <a:solidFill>
                <a:schemeClr val="accent1"/>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・その他のお問い合わせはお手数ですが、内容にあわせて窓口をご確認いただき、</a:t>
            </a:r>
            <a:endParaRPr kumimoji="1" lang="en-US" altLang="ja-JP" sz="1200" kern="1200">
              <a:solidFill>
                <a:prstClr val="black"/>
              </a:solidFill>
              <a:latin typeface="游ゴシック" panose="020B0400000000000000" pitchFamily="50" charset="-128"/>
              <a:ea typeface="游ゴシック" panose="020B0400000000000000" pitchFamily="50" charset="-128"/>
              <a:cs typeface="+mn-cs"/>
            </a:endParaRPr>
          </a:p>
          <a:p>
            <a:pPr algn="l" defTabSz="914358" rtl="0">
              <a:lnSpc>
                <a:spcPct val="114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　担当までお寄せくださるようお願いいたします。お問い合わせ先は以下のサイトよりご確認いただけます。</a:t>
            </a:r>
          </a:p>
        </p:txBody>
      </p:sp>
      <p:cxnSp>
        <p:nvCxnSpPr>
          <p:cNvPr id="13" name="直線コネクタ 12">
            <a:extLst>
              <a:ext uri="{FF2B5EF4-FFF2-40B4-BE49-F238E27FC236}">
                <a16:creationId xmlns:a16="http://schemas.microsoft.com/office/drawing/2014/main" id="{8A02AC1B-E5F1-1748-A531-7935784FE247}"/>
              </a:ext>
            </a:extLst>
          </p:cNvPr>
          <p:cNvCxnSpPr>
            <a:cxnSpLocks/>
          </p:cNvCxnSpPr>
          <p:nvPr/>
        </p:nvCxnSpPr>
        <p:spPr>
          <a:xfrm>
            <a:off x="1733966" y="3178240"/>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3D54348-5DDF-8E4A-AC00-467F583BA58F}"/>
              </a:ext>
            </a:extLst>
          </p:cNvPr>
          <p:cNvCxnSpPr>
            <a:cxnSpLocks/>
          </p:cNvCxnSpPr>
          <p:nvPr/>
        </p:nvCxnSpPr>
        <p:spPr>
          <a:xfrm>
            <a:off x="1733966" y="4083458"/>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C9D51B6-B2D8-834E-94CF-0C0D6D6F535D}"/>
              </a:ext>
            </a:extLst>
          </p:cNvPr>
          <p:cNvCxnSpPr>
            <a:cxnSpLocks/>
          </p:cNvCxnSpPr>
          <p:nvPr/>
        </p:nvCxnSpPr>
        <p:spPr>
          <a:xfrm>
            <a:off x="1733966" y="4781455"/>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E601AB9-2699-96BA-CE37-709AB1F2A617}"/>
              </a:ext>
            </a:extLst>
          </p:cNvPr>
          <p:cNvSpPr txBox="1"/>
          <p:nvPr/>
        </p:nvSpPr>
        <p:spPr>
          <a:xfrm>
            <a:off x="1830425" y="5467208"/>
            <a:ext cx="7406172" cy="662297"/>
          </a:xfrm>
          <a:prstGeom prst="rect">
            <a:avLst/>
          </a:prstGeom>
          <a:noFill/>
        </p:spPr>
        <p:txBody>
          <a:bodyPr wrap="square" rtlCol="0">
            <a:spAutoFit/>
          </a:bodyPr>
          <a:lstStyle/>
          <a:p>
            <a:pPr algn="ctr" defTabSz="914358" rtl="0">
              <a:lnSpc>
                <a:spcPct val="150000"/>
              </a:lnSpc>
              <a:defRPr/>
            </a:pPr>
            <a:r>
              <a:rPr kumimoji="1" lang="ja-JP" altLang="en-US" sz="1200" kern="1200">
                <a:solidFill>
                  <a:prstClr val="black"/>
                </a:solidFill>
                <a:latin typeface="游ゴシック" panose="020B0400000000000000" pitchFamily="50" charset="-128"/>
                <a:ea typeface="游ゴシック" panose="020B0400000000000000" pitchFamily="50" charset="-128"/>
                <a:cs typeface="+mn-cs"/>
              </a:rPr>
              <a:t>朝日新聞社、新聞記事などに関するご意見・お問い合わせについて</a:t>
            </a:r>
          </a:p>
          <a:p>
            <a:pPr algn="ctr" defTabSz="914358" rtl="0">
              <a:lnSpc>
                <a:spcPct val="150000"/>
              </a:lnSpc>
              <a:defRPr/>
            </a:pPr>
            <a:r>
              <a:rPr kumimoji="1" lang="en-US" altLang="ja-JP" sz="1400" kern="1200">
                <a:solidFill>
                  <a:srgbClr val="B90000"/>
                </a:solidFill>
                <a:latin typeface="游ゴシック" panose="020B0400000000000000" pitchFamily="50" charset="-128"/>
                <a:ea typeface="游ゴシック" panose="020B0400000000000000" pitchFamily="50" charset="-128"/>
                <a:cs typeface="+mn-cs"/>
              </a:rPr>
              <a:t>https://support.asahi.com/hc/ja/</a:t>
            </a:r>
          </a:p>
        </p:txBody>
      </p:sp>
      <p:cxnSp>
        <p:nvCxnSpPr>
          <p:cNvPr id="16" name="直線コネクタ 15">
            <a:extLst>
              <a:ext uri="{FF2B5EF4-FFF2-40B4-BE49-F238E27FC236}">
                <a16:creationId xmlns:a16="http://schemas.microsoft.com/office/drawing/2014/main" id="{83F4E38B-EAAD-813E-3480-7ADC2534BC68}"/>
              </a:ext>
            </a:extLst>
          </p:cNvPr>
          <p:cNvCxnSpPr>
            <a:cxnSpLocks/>
          </p:cNvCxnSpPr>
          <p:nvPr/>
        </p:nvCxnSpPr>
        <p:spPr>
          <a:xfrm>
            <a:off x="1733966" y="1427123"/>
            <a:ext cx="7605314"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82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04333-46A1-6D89-3375-75E66F5CD0F8}"/>
              </a:ext>
            </a:extLst>
          </p:cNvPr>
          <p:cNvSpPr>
            <a:spLocks noGrp="1"/>
          </p:cNvSpPr>
          <p:nvPr>
            <p:ph type="ctrTitle"/>
          </p:nvPr>
        </p:nvSpPr>
        <p:spPr/>
        <p:txBody>
          <a:bodyPr>
            <a:normAutofit/>
          </a:bodyPr>
          <a:lstStyle/>
          <a:p>
            <a:r>
              <a:rPr lang="ja-JP" altLang="en-US" sz="3600" dirty="0"/>
              <a:t>掲載までの流れ</a:t>
            </a:r>
          </a:p>
        </p:txBody>
      </p:sp>
    </p:spTree>
    <p:extLst>
      <p:ext uri="{BB962C8B-B14F-4D97-AF65-F5344CB8AC3E}">
        <p14:creationId xmlns:p14="http://schemas.microsoft.com/office/powerpoint/2010/main" val="315890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377B-231A-8A4B-502C-267A09395662}"/>
            </a:ext>
          </a:extLst>
        </p:cNvPr>
        <p:cNvGrpSpPr/>
        <p:nvPr/>
      </p:nvGrpSpPr>
      <p:grpSpPr>
        <a:xfrm>
          <a:off x="0" y="0"/>
          <a:ext cx="0" cy="0"/>
          <a:chOff x="0" y="0"/>
          <a:chExt cx="0" cy="0"/>
        </a:xfrm>
      </p:grpSpPr>
      <p:sp>
        <p:nvSpPr>
          <p:cNvPr id="42" name="四角形: 角を丸くする 9">
            <a:extLst>
              <a:ext uri="{FF2B5EF4-FFF2-40B4-BE49-F238E27FC236}">
                <a16:creationId xmlns:a16="http://schemas.microsoft.com/office/drawing/2014/main" id="{DBC0E92C-16E3-9251-8D7A-39CC678CB872}"/>
              </a:ext>
            </a:extLst>
          </p:cNvPr>
          <p:cNvSpPr/>
          <p:nvPr/>
        </p:nvSpPr>
        <p:spPr>
          <a:xfrm>
            <a:off x="8803407" y="1630428"/>
            <a:ext cx="2385355"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spc="-182"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spc="-182" dirty="0">
                <a:solidFill>
                  <a:prstClr val="white"/>
                </a:solidFill>
                <a:latin typeface="游ゴシック" panose="020B0400000000000000" pitchFamily="50" charset="-128"/>
                <a:ea typeface="游ゴシック" panose="020B0400000000000000" pitchFamily="50" charset="-128"/>
              </a:rPr>
              <a:t>掲載・レポート</a:t>
            </a:r>
            <a:endParaRPr kumimoji="1" lang="ja-JP" altLang="en-US" sz="1455" b="1" kern="1200" spc="-182" dirty="0">
              <a:solidFill>
                <a:prstClr val="white"/>
              </a:solidFill>
              <a:latin typeface="游ゴシック" panose="020B0400000000000000" pitchFamily="50" charset="-128"/>
              <a:ea typeface="游ゴシック" panose="020B0400000000000000" pitchFamily="50" charset="-128"/>
            </a:endParaRPr>
          </a:p>
        </p:txBody>
      </p:sp>
      <p:sp>
        <p:nvSpPr>
          <p:cNvPr id="2" name="四角形: 角を丸くする 9">
            <a:extLst>
              <a:ext uri="{FF2B5EF4-FFF2-40B4-BE49-F238E27FC236}">
                <a16:creationId xmlns:a16="http://schemas.microsoft.com/office/drawing/2014/main" id="{9EFBADE5-645F-0B00-4B9C-8ABB37B7D8DA}"/>
              </a:ext>
            </a:extLst>
          </p:cNvPr>
          <p:cNvSpPr/>
          <p:nvPr/>
        </p:nvSpPr>
        <p:spPr>
          <a:xfrm>
            <a:off x="6796048" y="1630428"/>
            <a:ext cx="2385356"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zh-TW" altLang="en-US" sz="1200" b="1" kern="1200" dirty="0">
                <a:solidFill>
                  <a:prstClr val="white"/>
                </a:solidFill>
                <a:latin typeface="游ゴシック" panose="020B0400000000000000" pitchFamily="50" charset="-128"/>
                <a:ea typeface="游ゴシック" panose="020B0400000000000000" pitchFamily="50" charset="-128"/>
              </a:rPr>
              <a:t>純広告｜入稿 </a:t>
            </a:r>
            <a:endParaRPr kumimoji="1" lang="en-US" altLang="zh-TW"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200" b="1" kern="1200" dirty="0">
                <a:solidFill>
                  <a:prstClr val="white"/>
                </a:solidFill>
                <a:latin typeface="游ゴシック" panose="020B0400000000000000" pitchFamily="50" charset="-128"/>
                <a:ea typeface="游ゴシック" panose="020B0400000000000000" pitchFamily="50" charset="-128"/>
              </a:rPr>
              <a:t>　　タイアップ広告｜制作　　</a:t>
            </a:r>
            <a:endParaRPr kumimoji="1" lang="zh-TW" altLang="en-US" sz="1200" b="1" kern="1200" dirty="0">
              <a:solidFill>
                <a:prstClr val="white"/>
              </a:solidFill>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0A1A35A-D902-6B08-138C-FD2B1178DDE3}"/>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26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6" name="タイトル 5">
            <a:extLst>
              <a:ext uri="{FF2B5EF4-FFF2-40B4-BE49-F238E27FC236}">
                <a16:creationId xmlns:a16="http://schemas.microsoft.com/office/drawing/2014/main" id="{A51F934C-1449-2797-2253-E8EDEE34576E}"/>
              </a:ext>
            </a:extLst>
          </p:cNvPr>
          <p:cNvSpPr>
            <a:spLocks noGrp="1"/>
          </p:cNvSpPr>
          <p:nvPr>
            <p:ph type="title"/>
          </p:nvPr>
        </p:nvSpPr>
        <p:spPr/>
        <p:txBody>
          <a:bodyPr/>
          <a:lstStyle/>
          <a:p>
            <a:r>
              <a:rPr lang="ja-JP" altLang="en-US" dirty="0"/>
              <a:t>掲載までの流れ	</a:t>
            </a:r>
          </a:p>
        </p:txBody>
      </p:sp>
      <p:sp>
        <p:nvSpPr>
          <p:cNvPr id="25" name="正方形/長方形 24">
            <a:extLst>
              <a:ext uri="{FF2B5EF4-FFF2-40B4-BE49-F238E27FC236}">
                <a16:creationId xmlns:a16="http://schemas.microsoft.com/office/drawing/2014/main" id="{3A9C4C85-04E1-D829-687E-0E69EBE1E40B}"/>
              </a:ext>
            </a:extLst>
          </p:cNvPr>
          <p:cNvSpPr/>
          <p:nvPr/>
        </p:nvSpPr>
        <p:spPr>
          <a:xfrm>
            <a:off x="954870" y="5125398"/>
            <a:ext cx="10233892" cy="111155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590B506E-94A9-633E-6D7E-D2B192E4E040}"/>
              </a:ext>
            </a:extLst>
          </p:cNvPr>
          <p:cNvSpPr txBox="1"/>
          <p:nvPr/>
        </p:nvSpPr>
        <p:spPr>
          <a:xfrm>
            <a:off x="3821163" y="5351625"/>
            <a:ext cx="4810932" cy="672620"/>
          </a:xfrm>
          <a:prstGeom prst="rect">
            <a:avLst/>
          </a:prstGeom>
          <a:noFill/>
        </p:spPr>
        <p:txBody>
          <a:bodyPr wrap="none" rtlCol="0">
            <a:spAutoFit/>
          </a:bodyPr>
          <a:lstStyle/>
          <a:p>
            <a:pPr algn="ctr" defTabSz="914358" rtl="0">
              <a:lnSpc>
                <a:spcPct val="110000"/>
              </a:lnSpc>
              <a:defRPr/>
            </a:pPr>
            <a:r>
              <a:rPr kumimoji="1" lang="ja-JP" altLang="en-US" sz="1698" b="1" kern="1200" dirty="0">
                <a:solidFill>
                  <a:prstClr val="black"/>
                </a:solidFill>
                <a:latin typeface="游ゴシック" panose="020B0400000000000000" pitchFamily="50" charset="-128"/>
                <a:ea typeface="游ゴシック" panose="020B0400000000000000" pitchFamily="50" charset="-128"/>
                <a:cs typeface="+mn-cs"/>
              </a:rPr>
              <a:t>各フローの詳細は以下をご覧ください</a:t>
            </a:r>
            <a:endParaRPr kumimoji="1" lang="en-US" altLang="ja-JP" sz="1698" b="1" kern="1200" dirty="0">
              <a:solidFill>
                <a:prstClr val="black"/>
              </a:solidFill>
              <a:latin typeface="游ゴシック" panose="020B0400000000000000" pitchFamily="50" charset="-128"/>
              <a:ea typeface="游ゴシック" panose="020B0400000000000000" pitchFamily="50" charset="-128"/>
              <a:cs typeface="+mn-cs"/>
            </a:endParaRPr>
          </a:p>
          <a:p>
            <a:pPr algn="ctr" defTabSz="914358" rtl="0">
              <a:lnSpc>
                <a:spcPct val="110000"/>
              </a:lnSpc>
              <a:defRPr/>
            </a:pPr>
            <a:r>
              <a:rPr kumimoji="1" lang="en-US" altLang="ja-JP" b="1" kern="1200" dirty="0">
                <a:solidFill>
                  <a:srgbClr val="EB0083"/>
                </a:solidFill>
                <a:latin typeface="游ゴシック" panose="020B0400000000000000" pitchFamily="50" charset="-128"/>
                <a:ea typeface="游ゴシック" panose="020B0400000000000000" pitchFamily="50" charset="-128"/>
                <a:cs typeface="+mn-cs"/>
                <a:hlinkClick r:id="rId2">
                  <a:extLst>
                    <a:ext uri="{A12FA001-AC4F-418D-AE19-62706E023703}">
                      <ahyp:hlinkClr xmlns:ahyp="http://schemas.microsoft.com/office/drawing/2018/hyperlinkcolor" val="tx"/>
                    </a:ext>
                  </a:extLst>
                </a:hlinkClick>
              </a:rPr>
              <a:t>https://www.asahi.com/ads/guide/flow/</a:t>
            </a:r>
            <a:endParaRPr kumimoji="1" lang="en-US" altLang="ja-JP" b="1" kern="1200" dirty="0">
              <a:solidFill>
                <a:srgbClr val="EB0083"/>
              </a:solidFill>
              <a:latin typeface="游ゴシック" panose="020B0400000000000000" pitchFamily="50" charset="-128"/>
              <a:ea typeface="游ゴシック" panose="020B0400000000000000" pitchFamily="50" charset="-128"/>
              <a:cs typeface="+mn-cs"/>
            </a:endParaRPr>
          </a:p>
        </p:txBody>
      </p:sp>
      <p:sp>
        <p:nvSpPr>
          <p:cNvPr id="41" name="四角形: 角を丸くする 9">
            <a:extLst>
              <a:ext uri="{FF2B5EF4-FFF2-40B4-BE49-F238E27FC236}">
                <a16:creationId xmlns:a16="http://schemas.microsoft.com/office/drawing/2014/main" id="{F417E092-A1A5-4EE7-EA3E-99200A91A8D8}"/>
              </a:ext>
            </a:extLst>
          </p:cNvPr>
          <p:cNvSpPr/>
          <p:nvPr/>
        </p:nvSpPr>
        <p:spPr>
          <a:xfrm>
            <a:off x="4851968"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審 査</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4" name="四角形: 角を丸くする 9">
            <a:extLst>
              <a:ext uri="{FF2B5EF4-FFF2-40B4-BE49-F238E27FC236}">
                <a16:creationId xmlns:a16="http://schemas.microsoft.com/office/drawing/2014/main" id="{AC2968A9-B62A-7FE2-C96E-06841035948A}"/>
              </a:ext>
            </a:extLst>
          </p:cNvPr>
          <p:cNvSpPr/>
          <p:nvPr/>
        </p:nvSpPr>
        <p:spPr>
          <a:xfrm>
            <a:off x="2903419"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55" b="1" kern="1200" dirty="0">
                <a:solidFill>
                  <a:prstClr val="white"/>
                </a:solidFill>
                <a:latin typeface="游ゴシック" panose="020B0400000000000000" pitchFamily="50" charset="-128"/>
                <a:ea typeface="游ゴシック" panose="020B0400000000000000" pitchFamily="50" charset="-128"/>
              </a:rPr>
              <a:t>　</a:t>
            </a: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お申し込み</a:t>
            </a:r>
            <a:endParaRPr kumimoji="1" lang="ja-JP" altLang="en-US" sz="1455" b="1" kern="1200" dirty="0">
              <a:solidFill>
                <a:prstClr val="white"/>
              </a:solidFill>
              <a:latin typeface="游ゴシック" panose="020B0400000000000000" pitchFamily="50" charset="-128"/>
              <a:ea typeface="游ゴシック" panose="020B0400000000000000" pitchFamily="50" charset="-128"/>
            </a:endParaRPr>
          </a:p>
        </p:txBody>
      </p:sp>
      <p:sp>
        <p:nvSpPr>
          <p:cNvPr id="33" name="四角形: 角を丸くする 9">
            <a:extLst>
              <a:ext uri="{FF2B5EF4-FFF2-40B4-BE49-F238E27FC236}">
                <a16:creationId xmlns:a16="http://schemas.microsoft.com/office/drawing/2014/main" id="{7D57878B-A524-63CF-52C0-F5E024CC8B8A}"/>
              </a:ext>
            </a:extLst>
          </p:cNvPr>
          <p:cNvSpPr/>
          <p:nvPr/>
        </p:nvSpPr>
        <p:spPr>
          <a:xfrm>
            <a:off x="954870" y="1630428"/>
            <a:ext cx="2367541" cy="771367"/>
          </a:xfrm>
          <a:prstGeom prst="homePlate">
            <a:avLst/>
          </a:prstGeom>
          <a:solidFill>
            <a:schemeClr val="tx1">
              <a:lumMod val="75000"/>
              <a:lumOff val="2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bIns="21830" rtlCol="0" anchor="ctr"/>
          <a:lstStyle/>
          <a:p>
            <a:pPr algn="ctr" defTabSz="914358" rtl="0">
              <a:defRPr/>
            </a:pPr>
            <a:r>
              <a:rPr kumimoji="1" lang="ja-JP" altLang="en-US" sz="1400" b="1" kern="1200" dirty="0">
                <a:solidFill>
                  <a:prstClr val="white"/>
                </a:solidFill>
                <a:latin typeface="游ゴシック" panose="020B0400000000000000" pitchFamily="50" charset="-128"/>
                <a:ea typeface="游ゴシック" panose="020B0400000000000000" pitchFamily="50" charset="-128"/>
              </a:rPr>
              <a:t>お問い合わせ</a:t>
            </a:r>
            <a:endParaRPr kumimoji="1" lang="en-US" altLang="ja-JP" sz="1600" b="1" kern="1200" dirty="0">
              <a:solidFill>
                <a:prstClr val="white"/>
              </a:solidFill>
              <a:latin typeface="游ゴシック" panose="020B0400000000000000" pitchFamily="50" charset="-128"/>
              <a:ea typeface="游ゴシック" panose="020B0400000000000000" pitchFamily="50" charset="-128"/>
            </a:endParaRPr>
          </a:p>
        </p:txBody>
      </p:sp>
      <p:grpSp>
        <p:nvGrpSpPr>
          <p:cNvPr id="37" name="グループ化 36">
            <a:extLst>
              <a:ext uri="{FF2B5EF4-FFF2-40B4-BE49-F238E27FC236}">
                <a16:creationId xmlns:a16="http://schemas.microsoft.com/office/drawing/2014/main" id="{59704477-1E88-2847-1E2E-B618F89D2EC9}"/>
              </a:ext>
            </a:extLst>
          </p:cNvPr>
          <p:cNvGrpSpPr/>
          <p:nvPr/>
        </p:nvGrpSpPr>
        <p:grpSpPr>
          <a:xfrm>
            <a:off x="7314021" y="2379666"/>
            <a:ext cx="1225142" cy="1885135"/>
            <a:chOff x="7300774" y="2379666"/>
            <a:chExt cx="1225142" cy="1885135"/>
          </a:xfrm>
        </p:grpSpPr>
        <p:grpSp>
          <p:nvGrpSpPr>
            <p:cNvPr id="71" name="グループ化 70">
              <a:extLst>
                <a:ext uri="{FF2B5EF4-FFF2-40B4-BE49-F238E27FC236}">
                  <a16:creationId xmlns:a16="http://schemas.microsoft.com/office/drawing/2014/main" id="{2D53B3F5-B5D3-9FC3-C320-597312509C3E}"/>
                </a:ext>
              </a:extLst>
            </p:cNvPr>
            <p:cNvGrpSpPr/>
            <p:nvPr/>
          </p:nvGrpSpPr>
          <p:grpSpPr>
            <a:xfrm>
              <a:off x="7300774" y="2379666"/>
              <a:ext cx="1225142" cy="1885135"/>
              <a:chOff x="10102213" y="4263432"/>
              <a:chExt cx="2020350" cy="3108728"/>
            </a:xfrm>
          </p:grpSpPr>
          <p:sp>
            <p:nvSpPr>
              <p:cNvPr id="63" name="円/楕円 62">
                <a:extLst>
                  <a:ext uri="{FF2B5EF4-FFF2-40B4-BE49-F238E27FC236}">
                    <a16:creationId xmlns:a16="http://schemas.microsoft.com/office/drawing/2014/main" id="{25FE83A2-FA3B-1124-7629-38E678FA9004}"/>
                  </a:ext>
                </a:extLst>
              </p:cNvPr>
              <p:cNvSpPr/>
              <p:nvPr/>
            </p:nvSpPr>
            <p:spPr>
              <a:xfrm>
                <a:off x="10102213" y="5351810"/>
                <a:ext cx="2020350" cy="2020350"/>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cxnSp>
            <p:nvCxnSpPr>
              <p:cNvPr id="65" name="直線コネクタ 64">
                <a:extLst>
                  <a:ext uri="{FF2B5EF4-FFF2-40B4-BE49-F238E27FC236}">
                    <a16:creationId xmlns:a16="http://schemas.microsoft.com/office/drawing/2014/main" id="{4554D495-191E-E124-1E66-634A15570756}"/>
                  </a:ext>
                </a:extLst>
              </p:cNvPr>
              <p:cNvCxnSpPr>
                <a:cxnSpLocks/>
              </p:cNvCxnSpPr>
              <p:nvPr/>
            </p:nvCxnSpPr>
            <p:spPr>
              <a:xfrm flipV="1">
                <a:off x="11112042" y="4263432"/>
                <a:ext cx="0" cy="1080000"/>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5" name="グラフィックス 14" descr="署名 枠線">
              <a:extLst>
                <a:ext uri="{FF2B5EF4-FFF2-40B4-BE49-F238E27FC236}">
                  <a16:creationId xmlns:a16="http://schemas.microsoft.com/office/drawing/2014/main" id="{57B5352B-DB3C-8FE7-6825-C70A4A198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5530" y="3250646"/>
              <a:ext cx="834250" cy="834250"/>
            </a:xfrm>
            <a:prstGeom prst="rect">
              <a:avLst/>
            </a:prstGeom>
          </p:spPr>
        </p:pic>
      </p:grpSp>
      <p:grpSp>
        <p:nvGrpSpPr>
          <p:cNvPr id="35" name="グループ化 34">
            <a:extLst>
              <a:ext uri="{FF2B5EF4-FFF2-40B4-BE49-F238E27FC236}">
                <a16:creationId xmlns:a16="http://schemas.microsoft.com/office/drawing/2014/main" id="{C7D9DA0A-DCB0-E9A8-FA96-1FE474693991}"/>
              </a:ext>
            </a:extLst>
          </p:cNvPr>
          <p:cNvGrpSpPr/>
          <p:nvPr/>
        </p:nvGrpSpPr>
        <p:grpSpPr>
          <a:xfrm>
            <a:off x="3406245" y="2379666"/>
            <a:ext cx="1225142" cy="1885135"/>
            <a:chOff x="3401829" y="2379666"/>
            <a:chExt cx="1225142" cy="1885135"/>
          </a:xfrm>
        </p:grpSpPr>
        <p:grpSp>
          <p:nvGrpSpPr>
            <p:cNvPr id="8" name="グループ化 7">
              <a:extLst>
                <a:ext uri="{FF2B5EF4-FFF2-40B4-BE49-F238E27FC236}">
                  <a16:creationId xmlns:a16="http://schemas.microsoft.com/office/drawing/2014/main" id="{F64DF816-76C0-D91F-CE25-4E4C67E0C320}"/>
                </a:ext>
              </a:extLst>
            </p:cNvPr>
            <p:cNvGrpSpPr/>
            <p:nvPr/>
          </p:nvGrpSpPr>
          <p:grpSpPr>
            <a:xfrm>
              <a:off x="3401829" y="2379666"/>
              <a:ext cx="1225142" cy="1885135"/>
              <a:chOff x="2623767" y="2585349"/>
              <a:chExt cx="1225142" cy="1885135"/>
            </a:xfrm>
          </p:grpSpPr>
          <p:sp>
            <p:nvSpPr>
              <p:cNvPr id="53" name="円/楕円 52">
                <a:extLst>
                  <a:ext uri="{FF2B5EF4-FFF2-40B4-BE49-F238E27FC236}">
                    <a16:creationId xmlns:a16="http://schemas.microsoft.com/office/drawing/2014/main" id="{3FB8013F-39F3-8169-9B8D-0760F1943CB6}"/>
                  </a:ext>
                </a:extLst>
              </p:cNvPr>
              <p:cNvSpPr/>
              <p:nvPr/>
            </p:nvSpPr>
            <p:spPr>
              <a:xfrm>
                <a:off x="2623767"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9" name="直線コネクタ 68">
                <a:extLst>
                  <a:ext uri="{FF2B5EF4-FFF2-40B4-BE49-F238E27FC236}">
                    <a16:creationId xmlns:a16="http://schemas.microsoft.com/office/drawing/2014/main" id="{FA999762-3C38-41D6-6131-ABEC30E2949A}"/>
                  </a:ext>
                </a:extLst>
              </p:cNvPr>
              <p:cNvCxnSpPr>
                <a:cxnSpLocks/>
              </p:cNvCxnSpPr>
              <p:nvPr/>
            </p:nvCxnSpPr>
            <p:spPr>
              <a:xfrm flipV="1">
                <a:off x="3236338"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17" name="グラフィックス 16" descr="握手 枠線">
              <a:extLst>
                <a:ext uri="{FF2B5EF4-FFF2-40B4-BE49-F238E27FC236}">
                  <a16:creationId xmlns:a16="http://schemas.microsoft.com/office/drawing/2014/main" id="{1288BD0C-7636-0567-610E-CD35F94A0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3327" y="3270628"/>
              <a:ext cx="876999" cy="876999"/>
            </a:xfrm>
            <a:prstGeom prst="rect">
              <a:avLst/>
            </a:prstGeom>
          </p:spPr>
        </p:pic>
      </p:grpSp>
      <p:grpSp>
        <p:nvGrpSpPr>
          <p:cNvPr id="32" name="グループ化 31">
            <a:extLst>
              <a:ext uri="{FF2B5EF4-FFF2-40B4-BE49-F238E27FC236}">
                <a16:creationId xmlns:a16="http://schemas.microsoft.com/office/drawing/2014/main" id="{7E3F116D-E76E-B94E-1F36-177EB3BCB902}"/>
              </a:ext>
            </a:extLst>
          </p:cNvPr>
          <p:cNvGrpSpPr/>
          <p:nvPr/>
        </p:nvGrpSpPr>
        <p:grpSpPr>
          <a:xfrm>
            <a:off x="1452357" y="2379666"/>
            <a:ext cx="1225142" cy="1885135"/>
            <a:chOff x="1452357" y="2379666"/>
            <a:chExt cx="1225142" cy="1885135"/>
          </a:xfrm>
        </p:grpSpPr>
        <p:grpSp>
          <p:nvGrpSpPr>
            <p:cNvPr id="5" name="グループ化 4">
              <a:extLst>
                <a:ext uri="{FF2B5EF4-FFF2-40B4-BE49-F238E27FC236}">
                  <a16:creationId xmlns:a16="http://schemas.microsoft.com/office/drawing/2014/main" id="{ADD42006-2C17-435B-451B-67FFDB574B9B}"/>
                </a:ext>
              </a:extLst>
            </p:cNvPr>
            <p:cNvGrpSpPr/>
            <p:nvPr/>
          </p:nvGrpSpPr>
          <p:grpSpPr>
            <a:xfrm>
              <a:off x="1452357" y="2379666"/>
              <a:ext cx="1225142" cy="1885135"/>
              <a:chOff x="1054482" y="2585349"/>
              <a:chExt cx="1225142" cy="1885135"/>
            </a:xfrm>
          </p:grpSpPr>
          <p:sp>
            <p:nvSpPr>
              <p:cNvPr id="55" name="円/楕円 54">
                <a:extLst>
                  <a:ext uri="{FF2B5EF4-FFF2-40B4-BE49-F238E27FC236}">
                    <a16:creationId xmlns:a16="http://schemas.microsoft.com/office/drawing/2014/main" id="{C11E3A7A-2BD2-DCB5-55E1-B7E6DB9D909F}"/>
                  </a:ext>
                </a:extLst>
              </p:cNvPr>
              <p:cNvSpPr/>
              <p:nvPr/>
            </p:nvSpPr>
            <p:spPr>
              <a:xfrm>
                <a:off x="1054482"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70" name="直線コネクタ 69">
                <a:extLst>
                  <a:ext uri="{FF2B5EF4-FFF2-40B4-BE49-F238E27FC236}">
                    <a16:creationId xmlns:a16="http://schemas.microsoft.com/office/drawing/2014/main" id="{A88BE659-29DB-EA60-96AB-D9A04B8174F1}"/>
                  </a:ext>
                </a:extLst>
              </p:cNvPr>
              <p:cNvCxnSpPr>
                <a:cxnSpLocks/>
              </p:cNvCxnSpPr>
              <p:nvPr/>
            </p:nvCxnSpPr>
            <p:spPr>
              <a:xfrm flipV="1">
                <a:off x="1667053" y="258534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1" name="グラフィックス 20" descr="質問 枠線">
              <a:extLst>
                <a:ext uri="{FF2B5EF4-FFF2-40B4-BE49-F238E27FC236}">
                  <a16:creationId xmlns:a16="http://schemas.microsoft.com/office/drawing/2014/main" id="{EB7B8E06-8D5C-FF62-F5F3-BF48A2D2D9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8368" y="3238117"/>
              <a:ext cx="810352" cy="810352"/>
            </a:xfrm>
            <a:prstGeom prst="rect">
              <a:avLst/>
            </a:prstGeom>
          </p:spPr>
        </p:pic>
      </p:grpSp>
      <p:grpSp>
        <p:nvGrpSpPr>
          <p:cNvPr id="38" name="グループ化 37">
            <a:extLst>
              <a:ext uri="{FF2B5EF4-FFF2-40B4-BE49-F238E27FC236}">
                <a16:creationId xmlns:a16="http://schemas.microsoft.com/office/drawing/2014/main" id="{0914ED91-365A-F17C-4214-0787A4EE3733}"/>
              </a:ext>
            </a:extLst>
          </p:cNvPr>
          <p:cNvGrpSpPr/>
          <p:nvPr/>
        </p:nvGrpSpPr>
        <p:grpSpPr>
          <a:xfrm>
            <a:off x="9267910" y="2380936"/>
            <a:ext cx="1225142" cy="1883865"/>
            <a:chOff x="9267910" y="2380936"/>
            <a:chExt cx="1225142" cy="1883865"/>
          </a:xfrm>
        </p:grpSpPr>
        <p:grpSp>
          <p:nvGrpSpPr>
            <p:cNvPr id="3" name="グループ化 2">
              <a:extLst>
                <a:ext uri="{FF2B5EF4-FFF2-40B4-BE49-F238E27FC236}">
                  <a16:creationId xmlns:a16="http://schemas.microsoft.com/office/drawing/2014/main" id="{D4952F87-33BD-DBC0-C3C1-E1EF9148D876}"/>
                </a:ext>
              </a:extLst>
            </p:cNvPr>
            <p:cNvGrpSpPr/>
            <p:nvPr/>
          </p:nvGrpSpPr>
          <p:grpSpPr>
            <a:xfrm>
              <a:off x="9267910" y="2380936"/>
              <a:ext cx="1225142" cy="1883865"/>
              <a:chOff x="9958695" y="2586619"/>
              <a:chExt cx="1225142" cy="1883865"/>
            </a:xfrm>
          </p:grpSpPr>
          <p:sp>
            <p:nvSpPr>
              <p:cNvPr id="67" name="円/楕円 66">
                <a:extLst>
                  <a:ext uri="{FF2B5EF4-FFF2-40B4-BE49-F238E27FC236}">
                    <a16:creationId xmlns:a16="http://schemas.microsoft.com/office/drawing/2014/main" id="{C669D832-F69E-8B93-2D4F-83F9F4BAF43D}"/>
                  </a:ext>
                </a:extLst>
              </p:cNvPr>
              <p:cNvSpPr/>
              <p:nvPr/>
            </p:nvSpPr>
            <p:spPr>
              <a:xfrm>
                <a:off x="9958695" y="3245342"/>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0" name="直線コネクタ 59">
                <a:extLst>
                  <a:ext uri="{FF2B5EF4-FFF2-40B4-BE49-F238E27FC236}">
                    <a16:creationId xmlns:a16="http://schemas.microsoft.com/office/drawing/2014/main" id="{26FFA939-6220-22E6-2807-4A619B1A2704}"/>
                  </a:ext>
                </a:extLst>
              </p:cNvPr>
              <p:cNvCxnSpPr>
                <a:cxnSpLocks/>
              </p:cNvCxnSpPr>
              <p:nvPr/>
            </p:nvCxnSpPr>
            <p:spPr>
              <a:xfrm flipV="1">
                <a:off x="10571266" y="2586619"/>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23" name="グラフィックス 22" descr="スマート フォン 枠線">
              <a:extLst>
                <a:ext uri="{FF2B5EF4-FFF2-40B4-BE49-F238E27FC236}">
                  <a16:creationId xmlns:a16="http://schemas.microsoft.com/office/drawing/2014/main" id="{F56E5231-5470-7443-4A31-D33ACA9794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1358" y="3288047"/>
              <a:ext cx="758245" cy="758245"/>
            </a:xfrm>
            <a:prstGeom prst="rect">
              <a:avLst/>
            </a:prstGeom>
          </p:spPr>
        </p:pic>
        <p:sp>
          <p:nvSpPr>
            <p:cNvPr id="24" name="正方形/長方形 23">
              <a:extLst>
                <a:ext uri="{FF2B5EF4-FFF2-40B4-BE49-F238E27FC236}">
                  <a16:creationId xmlns:a16="http://schemas.microsoft.com/office/drawing/2014/main" id="{FEEA98AF-6E8A-C630-7DA2-0FCE6222007C}"/>
                </a:ext>
              </a:extLst>
            </p:cNvPr>
            <p:cNvSpPr/>
            <p:nvPr/>
          </p:nvSpPr>
          <p:spPr>
            <a:xfrm>
              <a:off x="9740265" y="3415664"/>
              <a:ext cx="284400" cy="504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F53239FF-3F4F-1806-54D7-6E49446B876D}"/>
              </a:ext>
            </a:extLst>
          </p:cNvPr>
          <p:cNvGrpSpPr/>
          <p:nvPr/>
        </p:nvGrpSpPr>
        <p:grpSpPr>
          <a:xfrm>
            <a:off x="5360133" y="2381003"/>
            <a:ext cx="1225142" cy="1883798"/>
            <a:chOff x="5360133" y="2381003"/>
            <a:chExt cx="1225142" cy="1883798"/>
          </a:xfrm>
        </p:grpSpPr>
        <p:grpSp>
          <p:nvGrpSpPr>
            <p:cNvPr id="36" name="グループ化 35">
              <a:extLst>
                <a:ext uri="{FF2B5EF4-FFF2-40B4-BE49-F238E27FC236}">
                  <a16:creationId xmlns:a16="http://schemas.microsoft.com/office/drawing/2014/main" id="{4375518C-D4DB-361C-D74F-58AE77238C5B}"/>
                </a:ext>
              </a:extLst>
            </p:cNvPr>
            <p:cNvGrpSpPr/>
            <p:nvPr/>
          </p:nvGrpSpPr>
          <p:grpSpPr>
            <a:xfrm>
              <a:off x="5360133" y="2381003"/>
              <a:ext cx="1225142" cy="1883798"/>
              <a:chOff x="5327816" y="2381003"/>
              <a:chExt cx="1225142" cy="1883798"/>
            </a:xfrm>
          </p:grpSpPr>
          <p:grpSp>
            <p:nvGrpSpPr>
              <p:cNvPr id="7" name="グループ化 6">
                <a:extLst>
                  <a:ext uri="{FF2B5EF4-FFF2-40B4-BE49-F238E27FC236}">
                    <a16:creationId xmlns:a16="http://schemas.microsoft.com/office/drawing/2014/main" id="{2908A1D4-5AFB-A776-00F2-01AA9DB744F1}"/>
                  </a:ext>
                </a:extLst>
              </p:cNvPr>
              <p:cNvGrpSpPr/>
              <p:nvPr/>
            </p:nvGrpSpPr>
            <p:grpSpPr>
              <a:xfrm>
                <a:off x="5327816" y="2381003"/>
                <a:ext cx="1225142" cy="1883798"/>
                <a:chOff x="3928252" y="2603764"/>
                <a:chExt cx="1225142" cy="1883798"/>
              </a:xfrm>
            </p:grpSpPr>
            <p:sp>
              <p:nvSpPr>
                <p:cNvPr id="66" name="円/楕円 65">
                  <a:extLst>
                    <a:ext uri="{FF2B5EF4-FFF2-40B4-BE49-F238E27FC236}">
                      <a16:creationId xmlns:a16="http://schemas.microsoft.com/office/drawing/2014/main" id="{03D263DA-A283-80CB-8957-FF44B1852F50}"/>
                    </a:ext>
                  </a:extLst>
                </p:cNvPr>
                <p:cNvSpPr/>
                <p:nvPr/>
              </p:nvSpPr>
              <p:spPr>
                <a:xfrm>
                  <a:off x="3928252" y="3262420"/>
                  <a:ext cx="1225142" cy="1225142"/>
                </a:xfrm>
                <a:prstGeom prst="ellipse">
                  <a:avLst/>
                </a:prstGeom>
                <a:solidFill>
                  <a:schemeClr val="bg1"/>
                </a:solidFill>
                <a:ln w="12700">
                  <a:solidFill>
                    <a:srgbClr val="EB0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cxnSp>
              <p:nvCxnSpPr>
                <p:cNvPr id="64" name="直線コネクタ 63">
                  <a:extLst>
                    <a:ext uri="{FF2B5EF4-FFF2-40B4-BE49-F238E27FC236}">
                      <a16:creationId xmlns:a16="http://schemas.microsoft.com/office/drawing/2014/main" id="{47CAC23B-7AD0-5E5B-170E-E05403A38881}"/>
                    </a:ext>
                  </a:extLst>
                </p:cNvPr>
                <p:cNvCxnSpPr>
                  <a:cxnSpLocks/>
                </p:cNvCxnSpPr>
                <p:nvPr/>
              </p:nvCxnSpPr>
              <p:spPr>
                <a:xfrm flipV="1">
                  <a:off x="4528207" y="2603764"/>
                  <a:ext cx="0" cy="654913"/>
                </a:xfrm>
                <a:prstGeom prst="line">
                  <a:avLst/>
                </a:prstGeom>
                <a:ln>
                  <a:headEnd type="none"/>
                  <a:tailEnd type="oval" w="med" len="med"/>
                </a:ln>
              </p:spPr>
              <p:style>
                <a:lnRef idx="1">
                  <a:schemeClr val="accent1"/>
                </a:lnRef>
                <a:fillRef idx="0">
                  <a:schemeClr val="accent1"/>
                </a:fillRef>
                <a:effectRef idx="0">
                  <a:schemeClr val="accent1"/>
                </a:effectRef>
                <a:fontRef idx="minor">
                  <a:schemeClr val="tx1"/>
                </a:fontRef>
              </p:style>
            </p:cxnSp>
          </p:grpSp>
          <p:pic>
            <p:nvPicPr>
              <p:cNvPr id="30" name="グラフィックス 29" descr="目 枠線">
                <a:extLst>
                  <a:ext uri="{FF2B5EF4-FFF2-40B4-BE49-F238E27FC236}">
                    <a16:creationId xmlns:a16="http://schemas.microsoft.com/office/drawing/2014/main" id="{E254F955-3FAD-2F4F-85F9-0F5D0FECD3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23285" y="3241960"/>
                <a:ext cx="851621" cy="851621"/>
              </a:xfrm>
              <a:prstGeom prst="rect">
                <a:avLst/>
              </a:prstGeom>
            </p:spPr>
          </p:pic>
        </p:grpSp>
        <p:sp>
          <p:nvSpPr>
            <p:cNvPr id="40" name="楕円 39">
              <a:extLst>
                <a:ext uri="{FF2B5EF4-FFF2-40B4-BE49-F238E27FC236}">
                  <a16:creationId xmlns:a16="http://schemas.microsoft.com/office/drawing/2014/main" id="{2B418AD1-488B-08A5-62D7-9AC442915338}"/>
                </a:ext>
              </a:extLst>
            </p:cNvPr>
            <p:cNvSpPr/>
            <p:nvPr/>
          </p:nvSpPr>
          <p:spPr>
            <a:xfrm>
              <a:off x="5920452" y="3606209"/>
              <a:ext cx="121920" cy="12192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5786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D3980-D0EF-460D-99A7-47083329A835}"/>
              </a:ext>
            </a:extLst>
          </p:cNvPr>
          <p:cNvSpPr>
            <a:spLocks noGrp="1"/>
          </p:cNvSpPr>
          <p:nvPr>
            <p:ph type="ctrTitle"/>
          </p:nvPr>
        </p:nvSpPr>
        <p:spPr>
          <a:xfrm>
            <a:off x="0" y="1679661"/>
            <a:ext cx="7974648" cy="1641475"/>
          </a:xfrm>
        </p:spPr>
        <p:txBody>
          <a:bodyPr>
            <a:normAutofit/>
          </a:bodyPr>
          <a:lstStyle/>
          <a:p>
            <a:pPr algn="ctr"/>
            <a:r>
              <a:rPr lang="ja-JP" altLang="en-US" sz="3600" dirty="0">
                <a:latin typeface="Yu Gothic"/>
                <a:ea typeface="Yu Gothic"/>
              </a:rPr>
              <a:t>広告についての</a:t>
            </a:r>
            <a:br>
              <a:rPr lang="ja-JP" altLang="en-US" sz="3600" dirty="0">
                <a:latin typeface="Yu Gothic"/>
                <a:ea typeface="Yu Gothic"/>
              </a:rPr>
            </a:br>
            <a:r>
              <a:rPr lang="ja-JP" altLang="en-US" sz="3600" dirty="0">
                <a:latin typeface="Yu Gothic"/>
                <a:ea typeface="Yu Gothic"/>
              </a:rPr>
              <a:t>お問い合わせ</a:t>
            </a:r>
          </a:p>
        </p:txBody>
      </p:sp>
      <p:sp>
        <p:nvSpPr>
          <p:cNvPr id="13" name="テキスト ボックス 12">
            <a:extLst>
              <a:ext uri="{FF2B5EF4-FFF2-40B4-BE49-F238E27FC236}">
                <a16:creationId xmlns:a16="http://schemas.microsoft.com/office/drawing/2014/main" id="{5FD62786-A93D-4F6B-C73C-D2EA87998AB1}"/>
              </a:ext>
            </a:extLst>
          </p:cNvPr>
          <p:cNvSpPr txBox="1"/>
          <p:nvPr/>
        </p:nvSpPr>
        <p:spPr>
          <a:xfrm>
            <a:off x="0" y="3429000"/>
            <a:ext cx="7974647" cy="1631216"/>
          </a:xfrm>
          <a:prstGeom prst="rect">
            <a:avLst/>
          </a:prstGeom>
          <a:noFill/>
        </p:spPr>
        <p:txBody>
          <a:bodyPr wrap="square">
            <a:spAutoFit/>
          </a:bodyPr>
          <a:lstStyle/>
          <a:p>
            <a:pPr algn="ctr" defTabSz="914358" rtl="0">
              <a:lnSpc>
                <a:spcPct val="150000"/>
              </a:lnSpc>
              <a:defRPr/>
            </a:pPr>
            <a:r>
              <a:rPr kumimoji="1" lang="ja-JP" altLang="en-US" b="1" kern="1200" dirty="0">
                <a:solidFill>
                  <a:schemeClr val="tx1"/>
                </a:solidFill>
                <a:latin typeface="游ゴシック" panose="020B0400000000000000" pitchFamily="50" charset="-128"/>
                <a:ea typeface="游ゴシック" panose="020B0400000000000000" pitchFamily="50" charset="-128"/>
                <a:cs typeface="+mn-cs"/>
              </a:rPr>
              <a:t>朝日新聞社</a:t>
            </a:r>
            <a:endParaRPr kumimoji="1" lang="en-US" altLang="ja-JP" b="1" kern="1200" dirty="0">
              <a:solidFill>
                <a:schemeClr val="tx1"/>
              </a:solidFill>
              <a:latin typeface="游ゴシック" panose="020B0400000000000000" pitchFamily="50" charset="-128"/>
              <a:ea typeface="游ゴシック" panose="020B0400000000000000" pitchFamily="50" charset="-128"/>
              <a:cs typeface="+mn-cs"/>
            </a:endParaRPr>
          </a:p>
          <a:p>
            <a:pPr algn="ctr" defTabSz="914358" rtl="0">
              <a:lnSpc>
                <a:spcPct val="150000"/>
              </a:lnSpc>
              <a:defRPr/>
            </a:pPr>
            <a:r>
              <a:rPr kumimoji="1" lang="ja-JP" altLang="en-US" b="1" kern="1200" dirty="0">
                <a:solidFill>
                  <a:schemeClr val="tx1"/>
                </a:solidFill>
                <a:latin typeface="游ゴシック" panose="020B0400000000000000" pitchFamily="50" charset="-128"/>
                <a:ea typeface="游ゴシック" panose="020B0400000000000000" pitchFamily="50" charset="-128"/>
                <a:cs typeface="+mn-cs"/>
              </a:rPr>
              <a:t>メディア事業本部プランニング部</a:t>
            </a:r>
            <a:endParaRPr kumimoji="1" lang="en-US" altLang="ja-JP" b="1" kern="1200" dirty="0">
              <a:solidFill>
                <a:schemeClr val="tx1"/>
              </a:solidFill>
              <a:latin typeface="游ゴシック" panose="020B0400000000000000" pitchFamily="50" charset="-128"/>
              <a:ea typeface="游ゴシック" panose="020B0400000000000000" pitchFamily="50" charset="-128"/>
              <a:cs typeface="+mn-cs"/>
            </a:endParaRPr>
          </a:p>
          <a:p>
            <a:pPr algn="ctr" defTabSz="914358" rtl="0">
              <a:defRPr/>
            </a:pPr>
            <a:endParaRPr kumimoji="1" lang="ja-JP" altLang="en-US" b="1" kern="1200" spc="300" dirty="0">
              <a:solidFill>
                <a:schemeClr val="tx1"/>
              </a:solidFill>
              <a:latin typeface="游ゴシック" panose="020B0400000000000000" pitchFamily="50" charset="-128"/>
              <a:ea typeface="游ゴシック" panose="020B0400000000000000" pitchFamily="50" charset="-128"/>
              <a:cs typeface="+mn-cs"/>
            </a:endParaRPr>
          </a:p>
          <a:p>
            <a:pPr algn="ctr" defTabSz="914358" rtl="0">
              <a:defRPr/>
            </a:pPr>
            <a:r>
              <a:rPr kumimoji="1" lang="en-US" altLang="ja-JP" sz="2000" b="1" kern="1200" spc="300" dirty="0">
                <a:solidFill>
                  <a:schemeClr val="tx1"/>
                </a:solidFill>
                <a:latin typeface="游ゴシック" panose="020B0400000000000000" pitchFamily="50" charset="-128"/>
                <a:ea typeface="游ゴシック" panose="020B0400000000000000" pitchFamily="50" charset="-128"/>
                <a:cs typeface="+mn-cs"/>
              </a:rPr>
              <a:t>E-mail</a:t>
            </a:r>
            <a:r>
              <a:rPr kumimoji="1" lang="ja-JP" altLang="en-US" sz="2000" b="1" kern="1200" spc="300" dirty="0">
                <a:solidFill>
                  <a:schemeClr val="tx1"/>
                </a:solidFill>
                <a:latin typeface="游ゴシック" panose="020B0400000000000000" pitchFamily="50" charset="-128"/>
                <a:ea typeface="游ゴシック" panose="020B0400000000000000" pitchFamily="50" charset="-128"/>
                <a:cs typeface="+mn-cs"/>
              </a:rPr>
              <a:t>：</a:t>
            </a:r>
            <a:r>
              <a:rPr kumimoji="1" lang="en-US" altLang="ja-JP" sz="2800" b="1" kern="1200" spc="300" dirty="0">
                <a:solidFill>
                  <a:schemeClr val="tx1"/>
                </a:solidFill>
                <a:latin typeface="游ゴシック" panose="020B0400000000000000" pitchFamily="50" charset="-128"/>
                <a:ea typeface="游ゴシック" panose="020B0400000000000000" pitchFamily="50" charset="-128"/>
                <a:cs typeface="+mn-cs"/>
              </a:rPr>
              <a:t>ad-info@asahi.com</a:t>
            </a:r>
            <a:endParaRPr kumimoji="1" lang="en-US" altLang="ja-JP" sz="2400" b="1" kern="1200" spc="300" dirty="0">
              <a:solidFill>
                <a:schemeClr val="tx1"/>
              </a:solid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829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271A4EE-8E18-49D5-3FC3-5E59F8E7C7A3}"/>
              </a:ext>
            </a:extLst>
          </p:cNvPr>
          <p:cNvPicPr>
            <a:picLocks noChangeAspect="1"/>
          </p:cNvPicPr>
          <p:nvPr/>
        </p:nvPicPr>
        <p:blipFill>
          <a:blip r:embed="rId2"/>
          <a:stretch>
            <a:fillRect/>
          </a:stretch>
        </p:blipFill>
        <p:spPr>
          <a:xfrm>
            <a:off x="6998039" y="3068183"/>
            <a:ext cx="1382958" cy="509180"/>
          </a:xfrm>
          <a:prstGeom prst="rect">
            <a:avLst/>
          </a:prstGeom>
        </p:spPr>
      </p:pic>
      <p:grpSp>
        <p:nvGrpSpPr>
          <p:cNvPr id="47" name="グループ化 46">
            <a:extLst>
              <a:ext uri="{FF2B5EF4-FFF2-40B4-BE49-F238E27FC236}">
                <a16:creationId xmlns:a16="http://schemas.microsoft.com/office/drawing/2014/main" id="{D556EE14-E350-D7E8-B539-7ACC0BD77A2D}"/>
              </a:ext>
            </a:extLst>
          </p:cNvPr>
          <p:cNvGrpSpPr/>
          <p:nvPr/>
        </p:nvGrpSpPr>
        <p:grpSpPr>
          <a:xfrm>
            <a:off x="7007773" y="2451201"/>
            <a:ext cx="3715970" cy="3163538"/>
            <a:chOff x="8042441" y="2760287"/>
            <a:chExt cx="3715970" cy="3163538"/>
          </a:xfrm>
        </p:grpSpPr>
        <p:pic>
          <p:nvPicPr>
            <p:cNvPr id="14" name="Google Shape;233;p23">
              <a:extLst>
                <a:ext uri="{FF2B5EF4-FFF2-40B4-BE49-F238E27FC236}">
                  <a16:creationId xmlns:a16="http://schemas.microsoft.com/office/drawing/2014/main" id="{562407EE-E373-9B24-640C-BFF70CBF20A2}"/>
                </a:ext>
              </a:extLst>
            </p:cNvPr>
            <p:cNvPicPr preferRelativeResize="0"/>
            <p:nvPr/>
          </p:nvPicPr>
          <p:blipFill rotWithShape="1">
            <a:blip r:embed="rId3">
              <a:alphaModFix/>
            </a:blip>
            <a:srcRect/>
            <a:stretch/>
          </p:blipFill>
          <p:spPr>
            <a:xfrm>
              <a:off x="8042441" y="5652869"/>
              <a:ext cx="1938892" cy="270956"/>
            </a:xfrm>
            <a:prstGeom prst="rect">
              <a:avLst/>
            </a:prstGeom>
            <a:noFill/>
            <a:ln>
              <a:noFill/>
            </a:ln>
          </p:spPr>
        </p:pic>
        <p:pic>
          <p:nvPicPr>
            <p:cNvPr id="15" name="Google Shape;235;p23">
              <a:extLst>
                <a:ext uri="{FF2B5EF4-FFF2-40B4-BE49-F238E27FC236}">
                  <a16:creationId xmlns:a16="http://schemas.microsoft.com/office/drawing/2014/main" id="{C4880A7B-CD2E-7C82-B344-BB844F3723D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281110" y="4960655"/>
              <a:ext cx="1073180" cy="251966"/>
            </a:xfrm>
            <a:prstGeom prst="rect">
              <a:avLst/>
            </a:prstGeom>
            <a:noFill/>
            <a:ln>
              <a:noFill/>
            </a:ln>
          </p:spPr>
        </p:pic>
        <p:pic>
          <p:nvPicPr>
            <p:cNvPr id="17" name="Google Shape;239;p23">
              <a:extLst>
                <a:ext uri="{FF2B5EF4-FFF2-40B4-BE49-F238E27FC236}">
                  <a16:creationId xmlns:a16="http://schemas.microsoft.com/office/drawing/2014/main" id="{BA40E85C-3B10-5E24-0F80-D7D3B6A6FC85}"/>
                </a:ext>
              </a:extLst>
            </p:cNvPr>
            <p:cNvPicPr preferRelativeResize="0"/>
            <p:nvPr/>
          </p:nvPicPr>
          <p:blipFill rotWithShape="1">
            <a:blip r:embed="rId5">
              <a:alphaModFix/>
            </a:blip>
            <a:srcRect/>
            <a:stretch/>
          </p:blipFill>
          <p:spPr>
            <a:xfrm>
              <a:off x="8122770" y="2760287"/>
              <a:ext cx="1292899" cy="432433"/>
            </a:xfrm>
            <a:prstGeom prst="rect">
              <a:avLst/>
            </a:prstGeom>
            <a:noFill/>
            <a:ln>
              <a:noFill/>
            </a:ln>
          </p:spPr>
        </p:pic>
        <p:pic>
          <p:nvPicPr>
            <p:cNvPr id="18" name="Google Shape;240;p23">
              <a:extLst>
                <a:ext uri="{FF2B5EF4-FFF2-40B4-BE49-F238E27FC236}">
                  <a16:creationId xmlns:a16="http://schemas.microsoft.com/office/drawing/2014/main" id="{188FA600-92DD-B127-C617-4EDABE123694}"/>
                </a:ext>
              </a:extLst>
            </p:cNvPr>
            <p:cNvPicPr preferRelativeResize="0"/>
            <p:nvPr/>
          </p:nvPicPr>
          <p:blipFill rotWithShape="1">
            <a:blip r:embed="rId6">
              <a:alphaModFix/>
            </a:blip>
            <a:srcRect/>
            <a:stretch/>
          </p:blipFill>
          <p:spPr>
            <a:xfrm>
              <a:off x="10228949" y="5677715"/>
              <a:ext cx="1529462" cy="235619"/>
            </a:xfrm>
            <a:prstGeom prst="rect">
              <a:avLst/>
            </a:prstGeom>
            <a:noFill/>
            <a:ln>
              <a:noFill/>
            </a:ln>
          </p:spPr>
        </p:pic>
        <p:pic>
          <p:nvPicPr>
            <p:cNvPr id="19" name="Google Shape;241;p23" descr="Bon Marche online">
              <a:extLst>
                <a:ext uri="{FF2B5EF4-FFF2-40B4-BE49-F238E27FC236}">
                  <a16:creationId xmlns:a16="http://schemas.microsoft.com/office/drawing/2014/main" id="{05124E80-3DE7-CB60-BCF5-3F7656B882B2}"/>
                </a:ext>
              </a:extLst>
            </p:cNvPr>
            <p:cNvPicPr preferRelativeResize="0"/>
            <p:nvPr/>
          </p:nvPicPr>
          <p:blipFill rotWithShape="1">
            <a:blip r:embed="rId7">
              <a:alphaModFix/>
            </a:blip>
            <a:srcRect/>
            <a:stretch/>
          </p:blipFill>
          <p:spPr>
            <a:xfrm>
              <a:off x="8121843" y="5052403"/>
              <a:ext cx="1743997" cy="141335"/>
            </a:xfrm>
            <a:prstGeom prst="rect">
              <a:avLst/>
            </a:prstGeom>
            <a:noFill/>
            <a:ln>
              <a:noFill/>
            </a:ln>
          </p:spPr>
        </p:pic>
        <p:pic>
          <p:nvPicPr>
            <p:cNvPr id="21" name="Google Shape;248;p23">
              <a:extLst>
                <a:ext uri="{FF2B5EF4-FFF2-40B4-BE49-F238E27FC236}">
                  <a16:creationId xmlns:a16="http://schemas.microsoft.com/office/drawing/2014/main" id="{EC215E06-8B43-F821-69C3-879C9A6883F4}"/>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10263935" y="2795774"/>
              <a:ext cx="1147732" cy="286931"/>
            </a:xfrm>
            <a:prstGeom prst="rect">
              <a:avLst/>
            </a:prstGeom>
            <a:noFill/>
            <a:ln>
              <a:noFill/>
            </a:ln>
          </p:spPr>
        </p:pic>
        <p:pic>
          <p:nvPicPr>
            <p:cNvPr id="23" name="Google Shape;251;p23">
              <a:extLst>
                <a:ext uri="{FF2B5EF4-FFF2-40B4-BE49-F238E27FC236}">
                  <a16:creationId xmlns:a16="http://schemas.microsoft.com/office/drawing/2014/main" id="{6006D5C4-17F1-3445-34FF-C1D8A073ABC8}"/>
                </a:ext>
              </a:extLst>
            </p:cNvPr>
            <p:cNvPicPr preferRelativeResize="0"/>
            <p:nvPr/>
          </p:nvPicPr>
          <p:blipFill rotWithShape="1">
            <a:blip r:embed="rId9">
              <a:alphaModFix/>
            </a:blip>
            <a:srcRect/>
            <a:stretch/>
          </p:blipFill>
          <p:spPr>
            <a:xfrm>
              <a:off x="10291435" y="3527616"/>
              <a:ext cx="1204047" cy="222971"/>
            </a:xfrm>
            <a:prstGeom prst="rect">
              <a:avLst/>
            </a:prstGeom>
            <a:noFill/>
            <a:ln>
              <a:noFill/>
            </a:ln>
          </p:spPr>
        </p:pic>
        <p:pic>
          <p:nvPicPr>
            <p:cNvPr id="25" name="Google Shape;263;p23" descr="CNET Japan">
              <a:extLst>
                <a:ext uri="{FF2B5EF4-FFF2-40B4-BE49-F238E27FC236}">
                  <a16:creationId xmlns:a16="http://schemas.microsoft.com/office/drawing/2014/main" id="{3BA7D2FB-FD6D-EB27-A03A-09E2AD387867}"/>
                </a:ext>
              </a:extLst>
            </p:cNvPr>
            <p:cNvPicPr preferRelativeResize="0"/>
            <p:nvPr/>
          </p:nvPicPr>
          <p:blipFill rotWithShape="1">
            <a:blip r:embed="rId10">
              <a:alphaModFix/>
            </a:blip>
            <a:srcRect/>
            <a:stretch/>
          </p:blipFill>
          <p:spPr>
            <a:xfrm>
              <a:off x="8113361" y="4288962"/>
              <a:ext cx="1620034" cy="228463"/>
            </a:xfrm>
            <a:prstGeom prst="rect">
              <a:avLst/>
            </a:prstGeom>
            <a:noFill/>
            <a:ln>
              <a:noFill/>
            </a:ln>
          </p:spPr>
        </p:pic>
        <p:pic>
          <p:nvPicPr>
            <p:cNvPr id="26" name="Google Shape;264;p23">
              <a:extLst>
                <a:ext uri="{FF2B5EF4-FFF2-40B4-BE49-F238E27FC236}">
                  <a16:creationId xmlns:a16="http://schemas.microsoft.com/office/drawing/2014/main" id="{7CB12C09-E74B-6527-6B7C-4197DA25B51A}"/>
                </a:ext>
              </a:extLst>
            </p:cNvPr>
            <p:cNvPicPr preferRelativeResize="0"/>
            <p:nvPr/>
          </p:nvPicPr>
          <p:blipFill rotWithShape="1">
            <a:blip r:embed="rId11">
              <a:alphaModFix/>
            </a:blip>
            <a:srcRect/>
            <a:stretch/>
          </p:blipFill>
          <p:spPr>
            <a:xfrm>
              <a:off x="10238570" y="4214789"/>
              <a:ext cx="1110555" cy="359300"/>
            </a:xfrm>
            <a:prstGeom prst="rect">
              <a:avLst/>
            </a:prstGeom>
            <a:noFill/>
            <a:ln>
              <a:noFill/>
            </a:ln>
          </p:spPr>
        </p:pic>
      </p:grpSp>
      <p:grpSp>
        <p:nvGrpSpPr>
          <p:cNvPr id="46" name="グループ化 45">
            <a:extLst>
              <a:ext uri="{FF2B5EF4-FFF2-40B4-BE49-F238E27FC236}">
                <a16:creationId xmlns:a16="http://schemas.microsoft.com/office/drawing/2014/main" id="{BBE84D00-53CA-EE81-3E6D-CDCFFF36A3C4}"/>
              </a:ext>
            </a:extLst>
          </p:cNvPr>
          <p:cNvGrpSpPr/>
          <p:nvPr/>
        </p:nvGrpSpPr>
        <p:grpSpPr>
          <a:xfrm>
            <a:off x="2135970" y="2498615"/>
            <a:ext cx="3189841" cy="3064663"/>
            <a:chOff x="1869063" y="2529741"/>
            <a:chExt cx="3189841" cy="3064663"/>
          </a:xfrm>
        </p:grpSpPr>
        <p:pic>
          <p:nvPicPr>
            <p:cNvPr id="3" name="Google Shape;234;p23">
              <a:extLst>
                <a:ext uri="{FF2B5EF4-FFF2-40B4-BE49-F238E27FC236}">
                  <a16:creationId xmlns:a16="http://schemas.microsoft.com/office/drawing/2014/main" id="{A80162CE-6995-3946-AAB6-6798146EB3DA}"/>
                </a:ext>
              </a:extLst>
            </p:cNvPr>
            <p:cNvPicPr preferRelativeResize="0"/>
            <p:nvPr/>
          </p:nvPicPr>
          <p:blipFill rotWithShape="1">
            <a:blip r:embed="rId12">
              <a:alphaModFix/>
            </a:blip>
            <a:srcRect/>
            <a:stretch/>
          </p:blipFill>
          <p:spPr>
            <a:xfrm>
              <a:off x="1895702" y="3385703"/>
              <a:ext cx="1284993" cy="352929"/>
            </a:xfrm>
            <a:prstGeom prst="rect">
              <a:avLst/>
            </a:prstGeom>
            <a:noFill/>
            <a:ln>
              <a:noFill/>
            </a:ln>
          </p:spPr>
        </p:pic>
        <p:pic>
          <p:nvPicPr>
            <p:cNvPr id="4" name="Google Shape;237;p23">
              <a:extLst>
                <a:ext uri="{FF2B5EF4-FFF2-40B4-BE49-F238E27FC236}">
                  <a16:creationId xmlns:a16="http://schemas.microsoft.com/office/drawing/2014/main" id="{537EE916-EAB1-F6C5-858A-9D75F5CA1899}"/>
                </a:ext>
              </a:extLst>
            </p:cNvPr>
            <p:cNvPicPr preferRelativeResize="0"/>
            <p:nvPr/>
          </p:nvPicPr>
          <p:blipFill rotWithShape="1">
            <a:blip r:embed="rId13">
              <a:alphaModFix/>
            </a:blip>
            <a:srcRect/>
            <a:stretch/>
          </p:blipFill>
          <p:spPr>
            <a:xfrm>
              <a:off x="3766580" y="2529741"/>
              <a:ext cx="1165295" cy="231768"/>
            </a:xfrm>
            <a:prstGeom prst="rect">
              <a:avLst/>
            </a:prstGeom>
            <a:noFill/>
            <a:ln>
              <a:noFill/>
            </a:ln>
          </p:spPr>
        </p:pic>
        <p:pic>
          <p:nvPicPr>
            <p:cNvPr id="6" name="Google Shape;244;p23">
              <a:extLst>
                <a:ext uri="{FF2B5EF4-FFF2-40B4-BE49-F238E27FC236}">
                  <a16:creationId xmlns:a16="http://schemas.microsoft.com/office/drawing/2014/main" id="{190409C7-AF11-000D-A4E5-49917D142C46}"/>
                </a:ext>
              </a:extLst>
            </p:cNvPr>
            <p:cNvPicPr preferRelativeResize="0"/>
            <p:nvPr/>
          </p:nvPicPr>
          <p:blipFill rotWithShape="1">
            <a:blip r:embed="rId14">
              <a:alphaModFix/>
            </a:blip>
            <a:srcRect/>
            <a:stretch/>
          </p:blipFill>
          <p:spPr>
            <a:xfrm>
              <a:off x="3753133" y="5208914"/>
              <a:ext cx="1158422" cy="385490"/>
            </a:xfrm>
            <a:prstGeom prst="rect">
              <a:avLst/>
            </a:prstGeom>
            <a:noFill/>
            <a:ln>
              <a:noFill/>
            </a:ln>
          </p:spPr>
        </p:pic>
        <p:pic>
          <p:nvPicPr>
            <p:cNvPr id="7" name="Google Shape;245;p23">
              <a:extLst>
                <a:ext uri="{FF2B5EF4-FFF2-40B4-BE49-F238E27FC236}">
                  <a16:creationId xmlns:a16="http://schemas.microsoft.com/office/drawing/2014/main" id="{A95F4071-42F9-B308-4FF0-1CC48DF7F5F8}"/>
                </a:ext>
              </a:extLst>
            </p:cNvPr>
            <p:cNvPicPr preferRelativeResize="0"/>
            <p:nvPr/>
          </p:nvPicPr>
          <p:blipFill rotWithShape="1">
            <a:blip r:embed="rId15" cstate="print">
              <a:alphaModFix/>
              <a:extLst>
                <a:ext uri="{28A0092B-C50C-407E-A947-70E740481C1C}">
                  <a14:useLocalDpi xmlns:a14="http://schemas.microsoft.com/office/drawing/2010/main"/>
                </a:ext>
              </a:extLst>
            </a:blip>
            <a:srcRect/>
            <a:stretch/>
          </p:blipFill>
          <p:spPr>
            <a:xfrm>
              <a:off x="1952892" y="5273643"/>
              <a:ext cx="1208455" cy="281729"/>
            </a:xfrm>
            <a:prstGeom prst="rect">
              <a:avLst/>
            </a:prstGeom>
            <a:noFill/>
            <a:ln>
              <a:noFill/>
            </a:ln>
          </p:spPr>
        </p:pic>
        <p:pic>
          <p:nvPicPr>
            <p:cNvPr id="8" name="Google Shape;246;p23">
              <a:extLst>
                <a:ext uri="{FF2B5EF4-FFF2-40B4-BE49-F238E27FC236}">
                  <a16:creationId xmlns:a16="http://schemas.microsoft.com/office/drawing/2014/main" id="{316B92DA-799D-EA3E-A6CE-A7067A6B38ED}"/>
                </a:ext>
              </a:extLst>
            </p:cNvPr>
            <p:cNvPicPr preferRelativeResize="0"/>
            <p:nvPr/>
          </p:nvPicPr>
          <p:blipFill rotWithShape="1">
            <a:blip r:embed="rId16">
              <a:alphaModFix/>
            </a:blip>
            <a:srcRect/>
            <a:stretch/>
          </p:blipFill>
          <p:spPr>
            <a:xfrm>
              <a:off x="1869063" y="4302656"/>
              <a:ext cx="1377798" cy="460810"/>
            </a:xfrm>
            <a:prstGeom prst="rect">
              <a:avLst/>
            </a:prstGeom>
            <a:noFill/>
            <a:ln>
              <a:noFill/>
            </a:ln>
          </p:spPr>
        </p:pic>
        <p:pic>
          <p:nvPicPr>
            <p:cNvPr id="9" name="Google Shape;247;p23" descr="nakamaaru">
              <a:extLst>
                <a:ext uri="{FF2B5EF4-FFF2-40B4-BE49-F238E27FC236}">
                  <a16:creationId xmlns:a16="http://schemas.microsoft.com/office/drawing/2014/main" id="{7EED2BE5-6E0C-EDAD-1407-93F31BA57580}"/>
                </a:ext>
              </a:extLst>
            </p:cNvPr>
            <p:cNvPicPr preferRelativeResize="0"/>
            <p:nvPr/>
          </p:nvPicPr>
          <p:blipFill rotWithShape="1">
            <a:blip r:embed="rId17">
              <a:alphaModFix/>
            </a:blip>
            <a:srcRect/>
            <a:stretch/>
          </p:blipFill>
          <p:spPr>
            <a:xfrm>
              <a:off x="3711748" y="4320354"/>
              <a:ext cx="1347156" cy="341667"/>
            </a:xfrm>
            <a:prstGeom prst="rect">
              <a:avLst/>
            </a:prstGeom>
            <a:noFill/>
            <a:ln>
              <a:noFill/>
            </a:ln>
          </p:spPr>
        </p:pic>
        <p:pic>
          <p:nvPicPr>
            <p:cNvPr id="27" name="Google Shape;265;p23">
              <a:extLst>
                <a:ext uri="{FF2B5EF4-FFF2-40B4-BE49-F238E27FC236}">
                  <a16:creationId xmlns:a16="http://schemas.microsoft.com/office/drawing/2014/main" id="{375D52AC-7E9F-06A3-64F7-692D9A0DF679}"/>
                </a:ext>
              </a:extLst>
            </p:cNvPr>
            <p:cNvPicPr preferRelativeResize="0"/>
            <p:nvPr/>
          </p:nvPicPr>
          <p:blipFill rotWithShape="1">
            <a:blip r:embed="rId18">
              <a:alphaModFix/>
            </a:blip>
            <a:srcRect/>
            <a:stretch/>
          </p:blipFill>
          <p:spPr>
            <a:xfrm>
              <a:off x="3711748" y="3319808"/>
              <a:ext cx="1299589" cy="452224"/>
            </a:xfrm>
            <a:prstGeom prst="rect">
              <a:avLst/>
            </a:prstGeom>
            <a:noFill/>
            <a:ln>
              <a:noFill/>
            </a:ln>
          </p:spPr>
        </p:pic>
      </p:grpSp>
      <p:sp>
        <p:nvSpPr>
          <p:cNvPr id="29" name="テキスト ボックス 28">
            <a:extLst>
              <a:ext uri="{FF2B5EF4-FFF2-40B4-BE49-F238E27FC236}">
                <a16:creationId xmlns:a16="http://schemas.microsoft.com/office/drawing/2014/main" id="{2BAB7CDA-5574-9C39-435C-83D663E3EEB3}"/>
              </a:ext>
            </a:extLst>
          </p:cNvPr>
          <p:cNvSpPr txBox="1"/>
          <p:nvPr/>
        </p:nvSpPr>
        <p:spPr>
          <a:xfrm>
            <a:off x="1750069" y="1617989"/>
            <a:ext cx="3876019" cy="490047"/>
          </a:xfrm>
          <a:prstGeom prst="roundRect">
            <a:avLst>
              <a:gd name="adj" fmla="val 0"/>
            </a:avLst>
          </a:prstGeom>
          <a:solidFill>
            <a:schemeClr val="tx1">
              <a:lumMod val="75000"/>
              <a:lumOff val="2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bg1"/>
                </a:solidFill>
                <a:latin typeface="+mn-ea"/>
                <a:ea typeface="+mn-ea"/>
              </a:rPr>
              <a:t>本メニュー対象媒体</a:t>
            </a:r>
          </a:p>
        </p:txBody>
      </p:sp>
      <p:sp>
        <p:nvSpPr>
          <p:cNvPr id="34" name="四角形: 角を丸くする 33">
            <a:extLst>
              <a:ext uri="{FF2B5EF4-FFF2-40B4-BE49-F238E27FC236}">
                <a16:creationId xmlns:a16="http://schemas.microsoft.com/office/drawing/2014/main" id="{8D53C24B-18D8-F9F4-CA8A-0B0C072E0414}"/>
              </a:ext>
            </a:extLst>
          </p:cNvPr>
          <p:cNvSpPr/>
          <p:nvPr/>
        </p:nvSpPr>
        <p:spPr>
          <a:xfrm>
            <a:off x="1361661" y="1294722"/>
            <a:ext cx="4688556" cy="4627189"/>
          </a:xfrm>
          <a:prstGeom prst="roundRect">
            <a:avLst>
              <a:gd name="adj" fmla="val 3808"/>
            </a:avLst>
          </a:prstGeom>
          <a:noFill/>
          <a:ln w="53975">
            <a:gradFill>
              <a:gsLst>
                <a:gs pos="0">
                  <a:srgbClr val="1586D2"/>
                </a:gs>
                <a:gs pos="35000">
                  <a:srgbClr val="8338A6"/>
                </a:gs>
                <a:gs pos="75000">
                  <a:srgbClr val="F5296C"/>
                </a:gs>
                <a:gs pos="100000">
                  <a:srgbClr val="FFCD02"/>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21D9007-69BD-EA8A-C8A8-544F2DBF8F09}"/>
              </a:ext>
            </a:extLst>
          </p:cNvPr>
          <p:cNvSpPr txBox="1"/>
          <p:nvPr/>
        </p:nvSpPr>
        <p:spPr>
          <a:xfrm>
            <a:off x="6864084" y="1617989"/>
            <a:ext cx="3876019" cy="490047"/>
          </a:xfrm>
          <a:prstGeom prst="roundRect">
            <a:avLst>
              <a:gd name="adj" fmla="val 0"/>
            </a:avLst>
          </a:prstGeom>
          <a:solidFill>
            <a:schemeClr val="bg1">
              <a:lumMod val="85000"/>
            </a:schemeClr>
          </a:solidFill>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algn="ctr"/>
            <a:r>
              <a:rPr lang="ja-JP" altLang="en-US" sz="1600" b="1" spc="200">
                <a:solidFill>
                  <a:schemeClr val="tx1">
                    <a:lumMod val="75000"/>
                    <a:lumOff val="25000"/>
                  </a:schemeClr>
                </a:solidFill>
                <a:latin typeface="+mn-ea"/>
                <a:ea typeface="+mn-ea"/>
              </a:rPr>
              <a:t>個別申込媒体</a:t>
            </a:r>
          </a:p>
        </p:txBody>
      </p:sp>
      <p:sp>
        <p:nvSpPr>
          <p:cNvPr id="37" name="タイトル 4">
            <a:extLst>
              <a:ext uri="{FF2B5EF4-FFF2-40B4-BE49-F238E27FC236}">
                <a16:creationId xmlns:a16="http://schemas.microsoft.com/office/drawing/2014/main" id="{E01F62F5-A476-09F7-ED1C-084224A66F0E}"/>
              </a:ext>
            </a:extLst>
          </p:cNvPr>
          <p:cNvSpPr>
            <a:spLocks noGrp="1"/>
          </p:cNvSpPr>
          <p:nvPr>
            <p:ph type="title"/>
          </p:nvPr>
        </p:nvSpPr>
        <p:spPr>
          <a:xfrm>
            <a:off x="533401" y="255643"/>
            <a:ext cx="9105900" cy="425395"/>
          </a:xfrm>
        </p:spPr>
        <p:txBody>
          <a:bodyPr/>
          <a:lstStyle/>
          <a:p>
            <a:r>
              <a:rPr lang="ja-JP" altLang="en-US" spc="100" dirty="0"/>
              <a:t>ディスプレイ広告の本メニュー対象媒体</a:t>
            </a:r>
          </a:p>
        </p:txBody>
      </p:sp>
      <p:sp>
        <p:nvSpPr>
          <p:cNvPr id="38" name="テキスト ボックス 20">
            <a:extLst>
              <a:ext uri="{FF2B5EF4-FFF2-40B4-BE49-F238E27FC236}">
                <a16:creationId xmlns:a16="http://schemas.microsoft.com/office/drawing/2014/main" id="{5DADF710-3C15-DB0B-3774-2A945BF77314}"/>
              </a:ext>
            </a:extLst>
          </p:cNvPr>
          <p:cNvSpPr txBox="1"/>
          <p:nvPr/>
        </p:nvSpPr>
        <p:spPr>
          <a:xfrm>
            <a:off x="6368717" y="6427521"/>
            <a:ext cx="5651127" cy="246221"/>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00" spc="100">
                <a:solidFill>
                  <a:srgbClr val="EB0083"/>
                </a:solidFill>
                <a:highlight>
                  <a:srgbClr val="F2F2F4"/>
                </a:highlight>
                <a:latin typeface="游ゴシック" panose="020B0400000000000000" pitchFamily="50" charset="-128"/>
                <a:ea typeface="游ゴシック" panose="020B0400000000000000" pitchFamily="50" charset="-128"/>
              </a:rPr>
              <a:t>※</a:t>
            </a:r>
            <a:r>
              <a:rPr lang="ja-JP" altLang="en-US" sz="1000" spc="100">
                <a:solidFill>
                  <a:srgbClr val="EB0083"/>
                </a:solidFill>
                <a:highlight>
                  <a:srgbClr val="F2F2F4"/>
                </a:highlight>
                <a:latin typeface="游ゴシック" panose="020B0400000000000000" pitchFamily="50" charset="-128"/>
                <a:ea typeface="游ゴシック" panose="020B0400000000000000" pitchFamily="50" charset="-128"/>
              </a:rPr>
              <a:t>　個別申込媒体は、本資料の広告枠メニュー対象外になりますので、個別に承ります</a:t>
            </a:r>
          </a:p>
        </p:txBody>
      </p:sp>
      <p:pic>
        <p:nvPicPr>
          <p:cNvPr id="5" name="図 4" descr="図形&#10;&#10;AI によって生成されたコンテンツは間違っている可能性があります。">
            <a:extLst>
              <a:ext uri="{FF2B5EF4-FFF2-40B4-BE49-F238E27FC236}">
                <a16:creationId xmlns:a16="http://schemas.microsoft.com/office/drawing/2014/main" id="{8889729D-9434-2E40-02DF-D6CE02FEC72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25383" y="2464578"/>
            <a:ext cx="1324607" cy="355864"/>
          </a:xfrm>
          <a:prstGeom prst="rect">
            <a:avLst/>
          </a:prstGeom>
        </p:spPr>
      </p:pic>
    </p:spTree>
    <p:extLst>
      <p:ext uri="{BB962C8B-B14F-4D97-AF65-F5344CB8AC3E}">
        <p14:creationId xmlns:p14="http://schemas.microsoft.com/office/powerpoint/2010/main" val="215383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F97A712B-526C-8444-4088-BFDF3FEF6056}"/>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4</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67736D82-FB2B-38B3-F8A8-604A1CD2EE21}"/>
              </a:ext>
            </a:extLst>
          </p:cNvPr>
          <p:cNvSpPr>
            <a:spLocks noGrp="1"/>
          </p:cNvSpPr>
          <p:nvPr>
            <p:ph type="title"/>
          </p:nvPr>
        </p:nvSpPr>
        <p:spPr/>
        <p:txBody>
          <a:bodyPr/>
          <a:lstStyle/>
          <a:p>
            <a:r>
              <a:rPr lang="en-US" altLang="ja-JP"/>
              <a:t>PC.</a:t>
            </a:r>
            <a:r>
              <a:rPr lang="ja-JP" altLang="en-US"/>
              <a:t> ビルボード</a:t>
            </a:r>
            <a:r>
              <a:rPr lang="ja-JP" altLang="en-US" sz="2000"/>
              <a:t>（静止画）</a:t>
            </a:r>
            <a:endParaRPr lang="ja-JP" altLang="en-US"/>
          </a:p>
        </p:txBody>
      </p:sp>
      <p:sp>
        <p:nvSpPr>
          <p:cNvPr id="77" name="テキスト ボックス 76">
            <a:extLst>
              <a:ext uri="{FF2B5EF4-FFF2-40B4-BE49-F238E27FC236}">
                <a16:creationId xmlns:a16="http://schemas.microsoft.com/office/drawing/2014/main" id="{7892C95A-7EC7-8C45-1BAA-68EAA60FF9E5}"/>
              </a:ext>
            </a:extLst>
          </p:cNvPr>
          <p:cNvSpPr txBox="1"/>
          <p:nvPr/>
        </p:nvSpPr>
        <p:spPr>
          <a:xfrm>
            <a:off x="5570045" y="5188621"/>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78" name="テキスト ボックス 77">
            <a:extLst>
              <a:ext uri="{FF2B5EF4-FFF2-40B4-BE49-F238E27FC236}">
                <a16:creationId xmlns:a16="http://schemas.microsoft.com/office/drawing/2014/main" id="{36ADC768-990C-3ECC-8F31-6466D753C8D4}"/>
              </a:ext>
            </a:extLst>
          </p:cNvPr>
          <p:cNvSpPr txBox="1"/>
          <p:nvPr/>
        </p:nvSpPr>
        <p:spPr>
          <a:xfrm>
            <a:off x="5570045" y="1061060"/>
            <a:ext cx="2603598"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静止画）</a:t>
            </a:r>
          </a:p>
        </p:txBody>
      </p:sp>
      <p:cxnSp>
        <p:nvCxnSpPr>
          <p:cNvPr id="79" name="直線コネクタ 78">
            <a:extLst>
              <a:ext uri="{FF2B5EF4-FFF2-40B4-BE49-F238E27FC236}">
                <a16:creationId xmlns:a16="http://schemas.microsoft.com/office/drawing/2014/main" id="{DAEFCAD4-9359-79B5-6611-65949A1BDCE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5" name="グループ化 124">
            <a:extLst>
              <a:ext uri="{FF2B5EF4-FFF2-40B4-BE49-F238E27FC236}">
                <a16:creationId xmlns:a16="http://schemas.microsoft.com/office/drawing/2014/main" id="{21462DD4-0CFC-63AC-78B2-555293352B33}"/>
              </a:ext>
            </a:extLst>
          </p:cNvPr>
          <p:cNvGrpSpPr/>
          <p:nvPr/>
        </p:nvGrpSpPr>
        <p:grpSpPr>
          <a:xfrm>
            <a:off x="8561689" y="5919847"/>
            <a:ext cx="2943518" cy="307777"/>
            <a:chOff x="8662738" y="5807242"/>
            <a:chExt cx="2943725" cy="307799"/>
          </a:xfrm>
        </p:grpSpPr>
        <p:cxnSp>
          <p:nvCxnSpPr>
            <p:cNvPr id="126" name="直線コネクタ 125">
              <a:extLst>
                <a:ext uri="{FF2B5EF4-FFF2-40B4-BE49-F238E27FC236}">
                  <a16:creationId xmlns:a16="http://schemas.microsoft.com/office/drawing/2014/main" id="{9DFE39AC-B8FE-488E-BF42-F198CD0FA161}"/>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8494A3E-DABE-D723-D8A4-74C674B028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28" name="テキスト ボックス 127">
              <a:extLst>
                <a:ext uri="{FF2B5EF4-FFF2-40B4-BE49-F238E27FC236}">
                  <a16:creationId xmlns:a16="http://schemas.microsoft.com/office/drawing/2014/main" id="{8814E1EC-0730-EAAD-D386-C3D2BF27F80F}"/>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2.5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7" name="表 6">
            <a:extLst>
              <a:ext uri="{FF2B5EF4-FFF2-40B4-BE49-F238E27FC236}">
                <a16:creationId xmlns:a16="http://schemas.microsoft.com/office/drawing/2014/main" id="{0050AC22-B0B4-AF3F-44E1-D96686B04369}"/>
              </a:ext>
            </a:extLst>
          </p:cNvPr>
          <p:cNvGraphicFramePr>
            <a:graphicFrameLocks/>
          </p:cNvGraphicFramePr>
          <p:nvPr/>
        </p:nvGraphicFramePr>
        <p:xfrm>
          <a:off x="5650249" y="2141016"/>
          <a:ext cx="5854957" cy="3142796"/>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304461">
                  <a:extLst>
                    <a:ext uri="{9D8B030D-6E8A-4147-A177-3AD203B41FA5}">
                      <a16:colId xmlns:a16="http://schemas.microsoft.com/office/drawing/2014/main" val="1985968354"/>
                    </a:ext>
                  </a:extLst>
                </a:gridCol>
                <a:gridCol w="1558124">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a:ea typeface="游ゴシック"/>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11829">
                <a:tc>
                  <a:txBody>
                    <a:bodyPr/>
                    <a:lstStyle/>
                    <a:p>
                      <a:r>
                        <a:rPr kumimoji="1" lang="ja-JP" altLang="en-US" sz="1000" b="1" spc="80" baseline="0">
                          <a:latin typeface="游ゴシック"/>
                          <a:ea typeface="游ゴシック"/>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36335">
                <a:tc>
                  <a:txBody>
                    <a:bodyPr/>
                    <a:lstStyle/>
                    <a:p>
                      <a:r>
                        <a:rPr kumimoji="1" lang="ja-JP" altLang="en-US" sz="1000" b="1" spc="80" baseline="0">
                          <a:latin typeface="游ゴシック"/>
                          <a:ea typeface="游ゴシック"/>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970×250pix</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311829">
                <a:tc>
                  <a:txBody>
                    <a:bodyPr/>
                    <a:lstStyle/>
                    <a:p>
                      <a:r>
                        <a:rPr kumimoji="1" lang="ja-JP" altLang="en-US" sz="1000" b="1" spc="80" baseline="0">
                          <a:latin typeface="游ゴシック"/>
                          <a:ea typeface="游ゴシック"/>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ローテーション</a:t>
                      </a:r>
                      <a:endParaRPr kumimoji="1" lang="zh-TW" altLang="en-US" sz="1000" b="1" spc="80" baseline="0">
                        <a:latin typeface="游ゴシック"/>
                        <a:ea typeface="游ゴシック"/>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700KB</a:t>
                      </a:r>
                      <a:r>
                        <a:rPr kumimoji="1" lang="ja-JP" altLang="en-US" sz="1000" b="1" spc="80" baseline="0">
                          <a:latin typeface="游ゴシック"/>
                          <a:ea typeface="游ゴシック"/>
                        </a:rPr>
                        <a:t>以内</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11829">
                <a:tc>
                  <a:txBody>
                    <a:bodyPr/>
                    <a:lstStyle/>
                    <a:p>
                      <a:r>
                        <a:rPr kumimoji="1" lang="ja-JP" altLang="en-US" sz="1000" b="1" spc="80" baseline="0">
                          <a:latin typeface="游ゴシック"/>
                          <a:ea typeface="游ゴシック"/>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11829">
                <a:tc>
                  <a:txBody>
                    <a:bodyPr/>
                    <a:lstStyle/>
                    <a:p>
                      <a:r>
                        <a:rPr kumimoji="1" lang="ja-JP" altLang="en-US" sz="1000" b="1" spc="80" baseline="0">
                          <a:latin typeface="游ゴシック"/>
                          <a:ea typeface="游ゴシック"/>
                        </a:rPr>
                        <a:t>開始時間</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不可</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11829">
                <a:tc>
                  <a:txBody>
                    <a:bodyPr/>
                    <a:lstStyle/>
                    <a:p>
                      <a:r>
                        <a:rPr kumimoji="1" lang="ja-JP" altLang="en-US" sz="1000" b="1" spc="80" baseline="0">
                          <a:latin typeface="游ゴシック"/>
                          <a:ea typeface="游ゴシック"/>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任意</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a:ea typeface="游ゴシック"/>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13966603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a:ea typeface="游ゴシック"/>
                      </a:endParaRPr>
                    </a:p>
                  </a:txBody>
                  <a:tcPr marL="215985"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11" name="テキスト プレースホルダー 1">
            <a:extLst>
              <a:ext uri="{FF2B5EF4-FFF2-40B4-BE49-F238E27FC236}">
                <a16:creationId xmlns:a16="http://schemas.microsoft.com/office/drawing/2014/main" id="{61365FE0-2ECE-A366-CECD-104D92D70875}"/>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のページ最上部で大型のリッチバナー広告を展開できます。</a:t>
            </a:r>
            <a:br>
              <a:rPr lang="ja-JP" altLang="en-US" sz="1031">
                <a:latin typeface="游ゴシック" panose="020B0400000000000000" pitchFamily="50" charset="-128"/>
                <a:ea typeface="游ゴシック" panose="020B0400000000000000" pitchFamily="50" charset="-128"/>
              </a:rPr>
            </a:br>
            <a:r>
              <a:rPr lang="ja-JP" altLang="en-US" sz="1031">
                <a:solidFill>
                  <a:prstClr val="black"/>
                </a:solidFill>
                <a:latin typeface="游ゴシック"/>
                <a:ea typeface="游ゴシック"/>
              </a:rPr>
              <a:t>クリエイティブの面積が広く、インパクトある広告枠を貴社ブランディングにお役立てください。</a:t>
            </a:r>
          </a:p>
        </p:txBody>
      </p:sp>
      <p:sp>
        <p:nvSpPr>
          <p:cNvPr id="2" name="テキスト プレースホルダー 1">
            <a:extLst>
              <a:ext uri="{FF2B5EF4-FFF2-40B4-BE49-F238E27FC236}">
                <a16:creationId xmlns:a16="http://schemas.microsoft.com/office/drawing/2014/main" id="{FDE2BF5B-F73B-04C7-BCDF-19BCDC05BE20}"/>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B633720C-4914-1208-1423-7439918D698B}"/>
              </a:ext>
            </a:extLst>
          </p:cNvPr>
          <p:cNvSpPr/>
          <p:nvPr/>
        </p:nvSpPr>
        <p:spPr>
          <a:xfrm>
            <a:off x="789876" y="936935"/>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0BE3F58D-B95E-3152-0453-023AFE5BA522}"/>
              </a:ext>
            </a:extLst>
          </p:cNvPr>
          <p:cNvGrpSpPr/>
          <p:nvPr/>
        </p:nvGrpSpPr>
        <p:grpSpPr>
          <a:xfrm>
            <a:off x="853627" y="980436"/>
            <a:ext cx="4241880" cy="4990959"/>
            <a:chOff x="900762" y="4850534"/>
            <a:chExt cx="3178556" cy="3739861"/>
          </a:xfrm>
        </p:grpSpPr>
        <p:sp>
          <p:nvSpPr>
            <p:cNvPr id="9" name="正方形/長方形 8">
              <a:extLst>
                <a:ext uri="{FF2B5EF4-FFF2-40B4-BE49-F238E27FC236}">
                  <a16:creationId xmlns:a16="http://schemas.microsoft.com/office/drawing/2014/main" id="{D50BC602-ADD9-C0AB-E03A-B1BB8969ACE0}"/>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329E8EE3-3836-FF4B-C7FD-EC9F16373F9F}"/>
                </a:ext>
              </a:extLst>
            </p:cNvPr>
            <p:cNvSpPr/>
            <p:nvPr/>
          </p:nvSpPr>
          <p:spPr>
            <a:xfrm>
              <a:off x="1303729" y="4910947"/>
              <a:ext cx="2404838" cy="608891"/>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ビルボードバナー広告</a:t>
              </a:r>
            </a:p>
          </p:txBody>
        </p:sp>
        <p:pic>
          <p:nvPicPr>
            <p:cNvPr id="12" name="Picture 8">
              <a:extLst>
                <a:ext uri="{FF2B5EF4-FFF2-40B4-BE49-F238E27FC236}">
                  <a16:creationId xmlns:a16="http://schemas.microsoft.com/office/drawing/2014/main" id="{A74E1E53-164A-D4F5-8A6C-21EF9888ADC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pic>
        <p:nvPicPr>
          <p:cNvPr id="13" name="図 12">
            <a:extLst>
              <a:ext uri="{FF2B5EF4-FFF2-40B4-BE49-F238E27FC236}">
                <a16:creationId xmlns:a16="http://schemas.microsoft.com/office/drawing/2014/main" id="{C9BD1143-2998-025C-457B-A87980AC12AC}"/>
              </a:ext>
            </a:extLst>
          </p:cNvPr>
          <p:cNvPicPr>
            <a:picLocks noChangeAspect="1"/>
          </p:cNvPicPr>
          <p:nvPr/>
        </p:nvPicPr>
        <p:blipFill>
          <a:blip r:embed="rId4"/>
          <a:stretch>
            <a:fillRect/>
          </a:stretch>
        </p:blipFill>
        <p:spPr>
          <a:xfrm>
            <a:off x="1010652" y="1990000"/>
            <a:ext cx="4075537" cy="338087"/>
          </a:xfrm>
          <a:prstGeom prst="rect">
            <a:avLst/>
          </a:prstGeom>
        </p:spPr>
      </p:pic>
      <p:sp>
        <p:nvSpPr>
          <p:cNvPr id="14" name="テキスト ボックス 13">
            <a:extLst>
              <a:ext uri="{FF2B5EF4-FFF2-40B4-BE49-F238E27FC236}">
                <a16:creationId xmlns:a16="http://schemas.microsoft.com/office/drawing/2014/main" id="{A199D834-3998-BC33-BC51-9986EA8598FD}"/>
              </a:ext>
            </a:extLst>
          </p:cNvPr>
          <p:cNvSpPr txBox="1"/>
          <p:nvPr/>
        </p:nvSpPr>
        <p:spPr>
          <a:xfrm>
            <a:off x="1272505" y="703408"/>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344938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5</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5" name="タイトル 4">
            <a:extLst>
              <a:ext uri="{FF2B5EF4-FFF2-40B4-BE49-F238E27FC236}">
                <a16:creationId xmlns:a16="http://schemas.microsoft.com/office/drawing/2014/main" id="{0F5B9B49-8CC1-1583-FE03-C4E3734434AA}"/>
              </a:ext>
            </a:extLst>
          </p:cNvPr>
          <p:cNvSpPr>
            <a:spLocks noGrp="1"/>
          </p:cNvSpPr>
          <p:nvPr>
            <p:ph type="title"/>
          </p:nvPr>
        </p:nvSpPr>
        <p:spPr/>
        <p:txBody>
          <a:bodyPr/>
          <a:lstStyle/>
          <a:p>
            <a:r>
              <a:rPr lang="en-US" altLang="ja-JP" dirty="0"/>
              <a:t>PC.</a:t>
            </a:r>
            <a:r>
              <a:rPr lang="ja-JP" altLang="en-US" dirty="0"/>
              <a:t> ビルボード</a:t>
            </a:r>
            <a:r>
              <a:rPr lang="ja-JP" altLang="en-US" sz="2000" dirty="0"/>
              <a:t>（動画）</a:t>
            </a:r>
            <a:endParaRPr lang="ja-JP" altLang="en-US" dirty="0"/>
          </a:p>
        </p:txBody>
      </p:sp>
      <p:sp>
        <p:nvSpPr>
          <p:cNvPr id="6" name="正方形/長方形 5">
            <a:extLst>
              <a:ext uri="{FF2B5EF4-FFF2-40B4-BE49-F238E27FC236}">
                <a16:creationId xmlns:a16="http://schemas.microsoft.com/office/drawing/2014/main" id="{66470097-AEFE-9C7A-0960-14F6FA43BE6E}"/>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22" name="テキスト ボックス 21">
            <a:extLst>
              <a:ext uri="{FF2B5EF4-FFF2-40B4-BE49-F238E27FC236}">
                <a16:creationId xmlns:a16="http://schemas.microsoft.com/office/drawing/2014/main" id="{E53E740D-1391-65EB-3658-A18D59A1F7CA}"/>
              </a:ext>
            </a:extLst>
          </p:cNvPr>
          <p:cNvSpPr txBox="1"/>
          <p:nvPr/>
        </p:nvSpPr>
        <p:spPr>
          <a:xfrm>
            <a:off x="5570045" y="1061060"/>
            <a:ext cx="2385589"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動画）</a:t>
            </a:r>
          </a:p>
        </p:txBody>
      </p:sp>
      <p:cxnSp>
        <p:nvCxnSpPr>
          <p:cNvPr id="23" name="直線コネクタ 22">
            <a:extLst>
              <a:ext uri="{FF2B5EF4-FFF2-40B4-BE49-F238E27FC236}">
                <a16:creationId xmlns:a16="http://schemas.microsoft.com/office/drawing/2014/main" id="{1ED718AC-494E-989B-DD4B-3373E326BC77}"/>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4D3AAEDE-E2A2-A33D-B139-D9D1EA89D31F}"/>
              </a:ext>
            </a:extLst>
          </p:cNvPr>
          <p:cNvGrpSpPr/>
          <p:nvPr/>
        </p:nvGrpSpPr>
        <p:grpSpPr>
          <a:xfrm>
            <a:off x="8561689" y="5919847"/>
            <a:ext cx="2943518" cy="307777"/>
            <a:chOff x="8662738" y="5807242"/>
            <a:chExt cx="2943725" cy="307799"/>
          </a:xfrm>
        </p:grpSpPr>
        <p:cxnSp>
          <p:nvCxnSpPr>
            <p:cNvPr id="25" name="直線コネクタ 24">
              <a:extLst>
                <a:ext uri="{FF2B5EF4-FFF2-40B4-BE49-F238E27FC236}">
                  <a16:creationId xmlns:a16="http://schemas.microsoft.com/office/drawing/2014/main" id="{57FF38C2-A2E7-5B65-BADE-602AC3172C49}"/>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6354F59-25DB-05D7-33B0-FA41772178B0}"/>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7" name="テキスト ボックス 26">
              <a:extLst>
                <a:ext uri="{FF2B5EF4-FFF2-40B4-BE49-F238E27FC236}">
                  <a16:creationId xmlns:a16="http://schemas.microsoft.com/office/drawing/2014/main" id="{B0BE2302-184D-4C23-0536-F91E84224F1E}"/>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3.5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8" name="表 27">
            <a:extLst>
              <a:ext uri="{FF2B5EF4-FFF2-40B4-BE49-F238E27FC236}">
                <a16:creationId xmlns:a16="http://schemas.microsoft.com/office/drawing/2014/main" id="{B9FDC52B-7900-E123-0F77-C21E36071172}"/>
              </a:ext>
            </a:extLst>
          </p:cNvPr>
          <p:cNvGraphicFramePr>
            <a:graphicFrameLocks/>
          </p:cNvGraphicFramePr>
          <p:nvPr/>
        </p:nvGraphicFramePr>
        <p:xfrm>
          <a:off x="5650249" y="2141016"/>
          <a:ext cx="5934388" cy="3456606"/>
        </p:xfrm>
        <a:graphic>
          <a:graphicData uri="http://schemas.openxmlformats.org/drawingml/2006/table">
            <a:tbl>
              <a:tblPr firstRow="1" bandRow="1">
                <a:tableStyleId>{5940675A-B579-460E-94D1-54222C63F5DA}</a:tableStyleId>
              </a:tblPr>
              <a:tblGrid>
                <a:gridCol w="1034642">
                  <a:extLst>
                    <a:ext uri="{9D8B030D-6E8A-4147-A177-3AD203B41FA5}">
                      <a16:colId xmlns:a16="http://schemas.microsoft.com/office/drawing/2014/main" val="3635281353"/>
                    </a:ext>
                  </a:extLst>
                </a:gridCol>
                <a:gridCol w="1594118">
                  <a:extLst>
                    <a:ext uri="{9D8B030D-6E8A-4147-A177-3AD203B41FA5}">
                      <a16:colId xmlns:a16="http://schemas.microsoft.com/office/drawing/2014/main" val="2945506986"/>
                    </a:ext>
                  </a:extLst>
                </a:gridCol>
                <a:gridCol w="404208">
                  <a:extLst>
                    <a:ext uri="{9D8B030D-6E8A-4147-A177-3AD203B41FA5}">
                      <a16:colId xmlns:a16="http://schemas.microsoft.com/office/drawing/2014/main" val="1585018708"/>
                    </a:ext>
                  </a:extLst>
                </a:gridCol>
                <a:gridCol w="1295670">
                  <a:extLst>
                    <a:ext uri="{9D8B030D-6E8A-4147-A177-3AD203B41FA5}">
                      <a16:colId xmlns:a16="http://schemas.microsoft.com/office/drawing/2014/main" val="1985968354"/>
                    </a:ext>
                  </a:extLst>
                </a:gridCol>
                <a:gridCol w="1605750">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MP4</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rowSpan="2">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W16</a:t>
                      </a:r>
                      <a:r>
                        <a:rPr kumimoji="1" lang="ja-JP" altLang="en-US" sz="1000" b="1" spc="80" baseline="0">
                          <a:latin typeface="游ゴシック"/>
                          <a:ea typeface="游ゴシック"/>
                        </a:rPr>
                        <a:t>：</a:t>
                      </a:r>
                      <a:r>
                        <a:rPr kumimoji="1" lang="en-US" altLang="ja-JP" sz="1000" b="1" spc="80" baseline="0">
                          <a:latin typeface="游ゴシック"/>
                          <a:ea typeface="游ゴシック"/>
                        </a:rPr>
                        <a:t>H9</a:t>
                      </a:r>
                      <a:r>
                        <a:rPr kumimoji="1" lang="ja-JP" altLang="en-US" sz="1000" b="1" spc="80" baseline="0">
                          <a:latin typeface="游ゴシック"/>
                          <a:ea typeface="游ゴシック"/>
                        </a:rPr>
                        <a:t> </a:t>
                      </a:r>
                      <a:r>
                        <a:rPr kumimoji="1" lang="en-US" altLang="ja-JP" sz="1000" b="1" spc="80" baseline="0">
                          <a:latin typeface="游ゴシック"/>
                          <a:ea typeface="游ゴシック"/>
                        </a:rPr>
                        <a:t>1920×1080pix</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3812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動画ファイル容量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3.5MB</a:t>
                      </a:r>
                      <a:r>
                        <a:rPr kumimoji="1" lang="ja-JP" altLang="en-US" sz="10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75355341"/>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秒数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a:t>
                      </a:r>
                      <a:r>
                        <a:rPr kumimoji="1" lang="ja-JP" altLang="en-US" sz="1000" b="1" spc="80" baseline="0">
                          <a:latin typeface="游ゴシック"/>
                          <a:ea typeface="游ゴシック"/>
                        </a:rPr>
                        <a:t>秒</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動画音声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自動ミュート再生</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526×250pix</a:t>
                      </a:r>
                    </a:p>
                    <a:p>
                      <a:r>
                        <a:rPr kumimoji="1" lang="ja-JP" altLang="en-US" sz="900" b="1" spc="80" baseline="0">
                          <a:latin typeface="游ゴシック"/>
                          <a:ea typeface="游ゴシック"/>
                        </a:rPr>
                        <a:t>（</a:t>
                      </a:r>
                      <a:r>
                        <a:rPr kumimoji="1" lang="en-US" altLang="ja-JP" sz="900" b="1" spc="80" baseline="0">
                          <a:latin typeface="游ゴシック"/>
                          <a:ea typeface="游ゴシック"/>
                        </a:rPr>
                        <a:t>150KB</a:t>
                      </a:r>
                      <a:r>
                        <a:rPr kumimoji="1" lang="ja-JP" altLang="en-US" sz="900" b="1" spc="80" baseline="0">
                          <a:latin typeface="游ゴシック"/>
                          <a:ea typeface="游ゴシック"/>
                        </a:rPr>
                        <a:t>以内）</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原稿まで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a:ea typeface="游ゴシック"/>
                        </a:rPr>
                        <a:t>午前</a:t>
                      </a:r>
                      <a:r>
                        <a:rPr kumimoji="1" lang="en-US" altLang="ja-JP" sz="1000" b="1" spc="80" baseline="0">
                          <a:latin typeface="游ゴシック"/>
                          <a:ea typeface="游ゴシック"/>
                        </a:rPr>
                        <a:t>0</a:t>
                      </a:r>
                      <a:r>
                        <a:rPr kumimoji="1" lang="ja-JP" altLang="en-US" sz="1000" b="1" spc="80" baseline="0">
                          <a:latin typeface="游ゴシック"/>
                          <a:ea typeface="游ゴシック"/>
                        </a:rPr>
                        <a:t>時</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endParaRPr kumimoji="1" lang="en-US" altLang="ja-JP"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1</a:t>
                      </a:r>
                      <a:r>
                        <a:rPr kumimoji="1" lang="ja-JP" altLang="en-US" sz="1000" b="1" spc="80" baseline="0">
                          <a:latin typeface="游ゴシック"/>
                          <a:ea typeface="游ゴシック"/>
                        </a:rPr>
                        <a:t>か所まで</a:t>
                      </a:r>
                    </a:p>
                  </a:txBody>
                  <a:tcPr marL="91434" marR="35998"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algn="l"/>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9" name="テキスト プレースホルダー 1">
            <a:extLst>
              <a:ext uri="{FF2B5EF4-FFF2-40B4-BE49-F238E27FC236}">
                <a16:creationId xmlns:a16="http://schemas.microsoft.com/office/drawing/2014/main" id="{5476AFBA-D73F-3100-1E8D-1F822C66AFA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31" err="1">
                <a:solidFill>
                  <a:prstClr val="black"/>
                </a:solidFill>
                <a:latin typeface="游ゴシック"/>
                <a:ea typeface="游ゴシック"/>
              </a:rPr>
              <a:t>PCサイト</a:t>
            </a:r>
            <a:r>
              <a:rPr lang="ja-JP" altLang="en-US" sz="1031">
                <a:solidFill>
                  <a:prstClr val="black"/>
                </a:solidFill>
                <a:latin typeface="游ゴシック"/>
                <a:ea typeface="游ゴシック"/>
              </a:rPr>
              <a:t>のページ最上部で大型の動画広告を展開できます。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視認性が高い一方で再生単価は安く、費用対効果に優れた広告メニューと評価されています。</a:t>
            </a:r>
          </a:p>
        </p:txBody>
      </p:sp>
      <p:sp>
        <p:nvSpPr>
          <p:cNvPr id="36" name="テキスト ボックス 35">
            <a:extLst>
              <a:ext uri="{FF2B5EF4-FFF2-40B4-BE49-F238E27FC236}">
                <a16:creationId xmlns:a16="http://schemas.microsoft.com/office/drawing/2014/main" id="{B79B4183-C277-B63D-7010-7C1FBAFFB884}"/>
              </a:ext>
            </a:extLst>
          </p:cNvPr>
          <p:cNvSpPr txBox="1"/>
          <p:nvPr/>
        </p:nvSpPr>
        <p:spPr>
          <a:xfrm>
            <a:off x="5570045" y="5045233"/>
            <a:ext cx="3215136" cy="1046697"/>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1</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ユーザーに対しての表示回数制限を設けます。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動画再生枠は左・中央・右からお選びいただけます。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中央の場合、静止画サイズは左右</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263×</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天地</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250pix×2</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です。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8" name="テキスト プレースホルダー 1">
            <a:extLst>
              <a:ext uri="{FF2B5EF4-FFF2-40B4-BE49-F238E27FC236}">
                <a16:creationId xmlns:a16="http://schemas.microsoft.com/office/drawing/2014/main" id="{FC75498C-711B-56FD-EB8B-61F1972F850E}"/>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19" name="テキスト ボックス 18">
            <a:extLst>
              <a:ext uri="{FF2B5EF4-FFF2-40B4-BE49-F238E27FC236}">
                <a16:creationId xmlns:a16="http://schemas.microsoft.com/office/drawing/2014/main" id="{A07EC807-65B9-3A53-3310-358C0ABDEACA}"/>
              </a:ext>
            </a:extLst>
          </p:cNvPr>
          <p:cNvSpPr txBox="1"/>
          <p:nvPr/>
        </p:nvSpPr>
        <p:spPr>
          <a:xfrm>
            <a:off x="1272505" y="686954"/>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サイト</a:t>
            </a:r>
          </a:p>
        </p:txBody>
      </p:sp>
      <p:grpSp>
        <p:nvGrpSpPr>
          <p:cNvPr id="21" name="グループ化 20">
            <a:extLst>
              <a:ext uri="{FF2B5EF4-FFF2-40B4-BE49-F238E27FC236}">
                <a16:creationId xmlns:a16="http://schemas.microsoft.com/office/drawing/2014/main" id="{66B8E52B-AAFE-3D3B-1919-73E9A8860AB5}"/>
              </a:ext>
            </a:extLst>
          </p:cNvPr>
          <p:cNvGrpSpPr/>
          <p:nvPr/>
        </p:nvGrpSpPr>
        <p:grpSpPr>
          <a:xfrm>
            <a:off x="789876" y="949486"/>
            <a:ext cx="4427645" cy="5500011"/>
            <a:chOff x="789876" y="949486"/>
            <a:chExt cx="4427645" cy="5500011"/>
          </a:xfrm>
        </p:grpSpPr>
        <p:sp>
          <p:nvSpPr>
            <p:cNvPr id="30" name="正方形/長方形 29">
              <a:extLst>
                <a:ext uri="{FF2B5EF4-FFF2-40B4-BE49-F238E27FC236}">
                  <a16:creationId xmlns:a16="http://schemas.microsoft.com/office/drawing/2014/main" id="{37CF88AC-D118-CEDE-0D32-19418F5E0A37}"/>
                </a:ext>
              </a:extLst>
            </p:cNvPr>
            <p:cNvSpPr/>
            <p:nvPr/>
          </p:nvSpPr>
          <p:spPr>
            <a:xfrm>
              <a:off x="789876" y="949486"/>
              <a:ext cx="4427645" cy="5500011"/>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11D203A6-7240-3D3C-F4A7-E58E36772C09}"/>
                </a:ext>
              </a:extLst>
            </p:cNvPr>
            <p:cNvGrpSpPr/>
            <p:nvPr/>
          </p:nvGrpSpPr>
          <p:grpSpPr>
            <a:xfrm>
              <a:off x="853627" y="992987"/>
              <a:ext cx="4241880" cy="4990959"/>
              <a:chOff x="900762" y="4850534"/>
              <a:chExt cx="3178556" cy="3739861"/>
            </a:xfrm>
          </p:grpSpPr>
          <p:sp>
            <p:nvSpPr>
              <p:cNvPr id="40" name="正方形/長方形 39">
                <a:extLst>
                  <a:ext uri="{FF2B5EF4-FFF2-40B4-BE49-F238E27FC236}">
                    <a16:creationId xmlns:a16="http://schemas.microsoft.com/office/drawing/2014/main" id="{C9C1E636-04ED-C3AA-2856-417D799FA886}"/>
                  </a:ext>
                </a:extLst>
              </p:cNvPr>
              <p:cNvSpPr/>
              <p:nvPr/>
            </p:nvSpPr>
            <p:spPr>
              <a:xfrm>
                <a:off x="900762" y="4850534"/>
                <a:ext cx="3178556" cy="3739861"/>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41" name="Picture 8">
                <a:extLst>
                  <a:ext uri="{FF2B5EF4-FFF2-40B4-BE49-F238E27FC236}">
                    <a16:creationId xmlns:a16="http://schemas.microsoft.com/office/drawing/2014/main" id="{561BF14E-0323-5690-95D5-722A967A7BFF}"/>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24428" y="5856753"/>
                <a:ext cx="3124242" cy="2733642"/>
              </a:xfrm>
              <a:prstGeom prst="rect">
                <a:avLst/>
              </a:prstGeom>
              <a:ln>
                <a:noFill/>
              </a:ln>
              <a:effectLst>
                <a:softEdge rad="0"/>
              </a:effectLst>
            </p:spPr>
          </p:pic>
        </p:grpSp>
        <p:grpSp>
          <p:nvGrpSpPr>
            <p:cNvPr id="37" name="グループ化 36">
              <a:extLst>
                <a:ext uri="{FF2B5EF4-FFF2-40B4-BE49-F238E27FC236}">
                  <a16:creationId xmlns:a16="http://schemas.microsoft.com/office/drawing/2014/main" id="{3DDE2493-A73E-1253-128D-46C53B2E0F88}"/>
                </a:ext>
              </a:extLst>
            </p:cNvPr>
            <p:cNvGrpSpPr/>
            <p:nvPr/>
          </p:nvGrpSpPr>
          <p:grpSpPr>
            <a:xfrm>
              <a:off x="1319761" y="1044672"/>
              <a:ext cx="3309611" cy="839517"/>
              <a:chOff x="2154335" y="12121617"/>
              <a:chExt cx="5457800" cy="1384424"/>
            </a:xfrm>
          </p:grpSpPr>
          <p:sp>
            <p:nvSpPr>
              <p:cNvPr id="38" name="正方形/長方形 37">
                <a:extLst>
                  <a:ext uri="{FF2B5EF4-FFF2-40B4-BE49-F238E27FC236}">
                    <a16:creationId xmlns:a16="http://schemas.microsoft.com/office/drawing/2014/main" id="{C67B80F8-BEA3-523F-E04B-8ECC3CB79663}"/>
                  </a:ext>
                </a:extLst>
              </p:cNvPr>
              <p:cNvSpPr/>
              <p:nvPr/>
            </p:nvSpPr>
            <p:spPr>
              <a:xfrm>
                <a:off x="5356222" y="12121617"/>
                <a:ext cx="2255913" cy="1384418"/>
              </a:xfrm>
              <a:prstGeom prst="rect">
                <a:avLst/>
              </a:prstGeom>
              <a:solidFill>
                <a:srgbClr val="F529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endParaRPr kumimoji="1" lang="en-US" altLang="ja-JP" sz="1200" b="1" kern="120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200" dirty="0">
                    <a:solidFill>
                      <a:prstClr val="white"/>
                    </a:solidFill>
                    <a:latin typeface="游ゴシック" panose="020B0400000000000000" pitchFamily="50" charset="-128"/>
                    <a:ea typeface="游ゴシック" panose="020B0400000000000000" pitchFamily="50" charset="-128"/>
                  </a:rPr>
                  <a:t>動画再生枠</a:t>
                </a:r>
              </a:p>
            </p:txBody>
          </p:sp>
          <p:sp>
            <p:nvSpPr>
              <p:cNvPr id="39" name="正方形/長方形 38">
                <a:extLst>
                  <a:ext uri="{FF2B5EF4-FFF2-40B4-BE49-F238E27FC236}">
                    <a16:creationId xmlns:a16="http://schemas.microsoft.com/office/drawing/2014/main" id="{DC0599A7-5229-31F2-3659-7402B7BD78F1}"/>
                  </a:ext>
                </a:extLst>
              </p:cNvPr>
              <p:cNvSpPr/>
              <p:nvPr/>
            </p:nvSpPr>
            <p:spPr>
              <a:xfrm>
                <a:off x="2154335" y="12122898"/>
                <a:ext cx="3195401" cy="1383143"/>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ディスプレイ枠</a:t>
                </a:r>
              </a:p>
            </p:txBody>
          </p:sp>
        </p:grpSp>
      </p:grpSp>
      <p:sp>
        <p:nvSpPr>
          <p:cNvPr id="42" name="三角形 58">
            <a:extLst>
              <a:ext uri="{FF2B5EF4-FFF2-40B4-BE49-F238E27FC236}">
                <a16:creationId xmlns:a16="http://schemas.microsoft.com/office/drawing/2014/main" id="{5FD6224B-3069-C0CF-7664-21C509F03A20}"/>
              </a:ext>
            </a:extLst>
          </p:cNvPr>
          <p:cNvSpPr/>
          <p:nvPr/>
        </p:nvSpPr>
        <p:spPr>
          <a:xfrm rot="5400000">
            <a:off x="3865285" y="1267081"/>
            <a:ext cx="160187" cy="1606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dirty="0">
              <a:solidFill>
                <a:prstClr val="white"/>
              </a:solidFill>
              <a:latin typeface="游ゴシック" panose="020B0400000000000000" pitchFamily="50" charset="-128"/>
              <a:ea typeface="游ゴシック" panose="020B0400000000000000" pitchFamily="50" charset="-128"/>
            </a:endParaRPr>
          </a:p>
        </p:txBody>
      </p:sp>
      <p:pic>
        <p:nvPicPr>
          <p:cNvPr id="43" name="図 42">
            <a:extLst>
              <a:ext uri="{FF2B5EF4-FFF2-40B4-BE49-F238E27FC236}">
                <a16:creationId xmlns:a16="http://schemas.microsoft.com/office/drawing/2014/main" id="{D714A6F1-D0D1-2CAC-FDE9-24915FCB10F0}"/>
              </a:ext>
            </a:extLst>
          </p:cNvPr>
          <p:cNvPicPr>
            <a:picLocks noChangeAspect="1"/>
          </p:cNvPicPr>
          <p:nvPr/>
        </p:nvPicPr>
        <p:blipFill>
          <a:blip r:embed="rId4"/>
          <a:stretch>
            <a:fillRect/>
          </a:stretch>
        </p:blipFill>
        <p:spPr>
          <a:xfrm>
            <a:off x="1020216" y="1999513"/>
            <a:ext cx="4004671" cy="332208"/>
          </a:xfrm>
          <a:prstGeom prst="rect">
            <a:avLst/>
          </a:prstGeom>
        </p:spPr>
      </p:pic>
    </p:spTree>
    <p:extLst>
      <p:ext uri="{BB962C8B-B14F-4D97-AF65-F5344CB8AC3E}">
        <p14:creationId xmlns:p14="http://schemas.microsoft.com/office/powerpoint/2010/main" val="19912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6</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レクタングル</a:t>
            </a:r>
          </a:p>
        </p:txBody>
      </p:sp>
      <p:sp>
        <p:nvSpPr>
          <p:cNvPr id="13" name="正方形/長方形 12">
            <a:extLst>
              <a:ext uri="{FF2B5EF4-FFF2-40B4-BE49-F238E27FC236}">
                <a16:creationId xmlns:a16="http://schemas.microsoft.com/office/drawing/2014/main" id="{B3B5BA90-2E37-53FC-AC53-9832784FDBEC}"/>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4" name="テキスト ボックス 13">
            <a:extLst>
              <a:ext uri="{FF2B5EF4-FFF2-40B4-BE49-F238E27FC236}">
                <a16:creationId xmlns:a16="http://schemas.microsoft.com/office/drawing/2014/main" id="{12D6C100-090D-0289-7334-FE443DCAD7D7}"/>
              </a:ext>
            </a:extLst>
          </p:cNvPr>
          <p:cNvSpPr txBox="1"/>
          <p:nvPr/>
        </p:nvSpPr>
        <p:spPr>
          <a:xfrm>
            <a:off x="5570045" y="1061060"/>
            <a:ext cx="186140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5" name="直線コネクタ 14">
            <a:extLst>
              <a:ext uri="{FF2B5EF4-FFF2-40B4-BE49-F238E27FC236}">
                <a16:creationId xmlns:a16="http://schemas.microsoft.com/office/drawing/2014/main" id="{0E907E42-7835-22BA-CDCE-775A0BE04761}"/>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5F9BF2A3-43B6-1048-C482-A4815794BCA5}"/>
              </a:ext>
            </a:extLst>
          </p:cNvPr>
          <p:cNvGrpSpPr/>
          <p:nvPr/>
        </p:nvGrpSpPr>
        <p:grpSpPr>
          <a:xfrm>
            <a:off x="8561689" y="5919847"/>
            <a:ext cx="2943518" cy="307777"/>
            <a:chOff x="8662738" y="5807242"/>
            <a:chExt cx="2943725" cy="307799"/>
          </a:xfrm>
        </p:grpSpPr>
        <p:cxnSp>
          <p:nvCxnSpPr>
            <p:cNvPr id="17" name="直線コネクタ 16">
              <a:extLst>
                <a:ext uri="{FF2B5EF4-FFF2-40B4-BE49-F238E27FC236}">
                  <a16:creationId xmlns:a16="http://schemas.microsoft.com/office/drawing/2014/main" id="{51123781-113D-487E-4163-28CDA0C3A3F8}"/>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A659FA-EEA2-21C2-4881-2D6279419715}"/>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9" name="テキスト ボックス 18">
              <a:extLst>
                <a:ext uri="{FF2B5EF4-FFF2-40B4-BE49-F238E27FC236}">
                  <a16:creationId xmlns:a16="http://schemas.microsoft.com/office/drawing/2014/main" id="{E10184AF-E10E-2D3F-A837-4571BAB204C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0.6</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20" name="表 19">
            <a:extLst>
              <a:ext uri="{FF2B5EF4-FFF2-40B4-BE49-F238E27FC236}">
                <a16:creationId xmlns:a16="http://schemas.microsoft.com/office/drawing/2014/main" id="{55B781F4-C6E0-01F2-101A-14DA20FCB5E6}"/>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296509">
                  <a:extLst>
                    <a:ext uri="{9D8B030D-6E8A-4147-A177-3AD203B41FA5}">
                      <a16:colId xmlns:a16="http://schemas.microsoft.com/office/drawing/2014/main" val="1985968354"/>
                    </a:ext>
                  </a:extLst>
                </a:gridCol>
                <a:gridCol w="156607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300×250pix</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300KB</a:t>
                      </a:r>
                      <a:r>
                        <a:rPr kumimoji="1" lang="ja-JP" altLang="en-US" sz="1000" b="1" spc="80" baseline="0">
                          <a:latin typeface="游ゴシック"/>
                          <a:ea typeface="游ゴシック"/>
                        </a:rPr>
                        <a:t>以内</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215985"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申込期限</a:t>
                      </a:r>
                      <a:endParaRPr kumimoji="1" lang="ja-JP" sz="1000"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7営業日前</a:t>
                      </a:r>
                      <a:endParaRPr kumimoji="1" lang="ja-JP" altLang="en-US" sz="1000"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215985"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1" name="テキスト プレースホルダー 1">
            <a:extLst>
              <a:ext uri="{FF2B5EF4-FFF2-40B4-BE49-F238E27FC236}">
                <a16:creationId xmlns:a16="http://schemas.microsoft.com/office/drawing/2014/main" id="{8C61843B-FBCD-2586-9D3E-4560A952354C}"/>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en-US" altLang="ja-JP" sz="1050">
                <a:solidFill>
                  <a:prstClr val="black"/>
                </a:solidFill>
                <a:latin typeface="游ゴシック" panose="020B0400000000000000" pitchFamily="50" charset="-128"/>
                <a:ea typeface="游ゴシック" panose="020B0400000000000000" pitchFamily="50" charset="-128"/>
              </a:rPr>
              <a:t>PC</a:t>
            </a:r>
            <a:r>
              <a:rPr lang="ja-JP" altLang="en-US" sz="1050">
                <a:solidFill>
                  <a:prstClr val="black"/>
                </a:solidFill>
                <a:latin typeface="游ゴシック" panose="020B0400000000000000" pitchFamily="50" charset="-128"/>
                <a:ea typeface="游ゴシック" panose="020B0400000000000000" pitchFamily="50" charset="-128"/>
              </a:rPr>
              <a:t>サイトの全てのページの右上レクタングルに掲出されるメニューです。</a:t>
            </a:r>
          </a:p>
        </p:txBody>
      </p:sp>
      <p:sp>
        <p:nvSpPr>
          <p:cNvPr id="2" name="テキスト ボックス 1">
            <a:extLst>
              <a:ext uri="{FF2B5EF4-FFF2-40B4-BE49-F238E27FC236}">
                <a16:creationId xmlns:a16="http://schemas.microsoft.com/office/drawing/2014/main" id="{491C1232-DABF-BA20-0CB3-D2FBAD801AD6}"/>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45551245-AC51-B749-8659-9B8944F17D6C}"/>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grpSp>
        <p:nvGrpSpPr>
          <p:cNvPr id="8" name="グループ化 7">
            <a:extLst>
              <a:ext uri="{FF2B5EF4-FFF2-40B4-BE49-F238E27FC236}">
                <a16:creationId xmlns:a16="http://schemas.microsoft.com/office/drawing/2014/main" id="{0C9C6305-39C8-9059-0279-407DEB05121D}"/>
              </a:ext>
            </a:extLst>
          </p:cNvPr>
          <p:cNvGrpSpPr/>
          <p:nvPr/>
        </p:nvGrpSpPr>
        <p:grpSpPr>
          <a:xfrm>
            <a:off x="789876" y="960579"/>
            <a:ext cx="4427645" cy="5500011"/>
            <a:chOff x="789876" y="1175264"/>
            <a:chExt cx="4427645" cy="5290688"/>
          </a:xfrm>
        </p:grpSpPr>
        <p:sp>
          <p:nvSpPr>
            <p:cNvPr id="10" name="正方形/長方形 9">
              <a:extLst>
                <a:ext uri="{FF2B5EF4-FFF2-40B4-BE49-F238E27FC236}">
                  <a16:creationId xmlns:a16="http://schemas.microsoft.com/office/drawing/2014/main" id="{CC70BA0B-792E-186C-BFB1-3A4D3F7D20A5}"/>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426AD045-4787-99C0-140C-67EAE9B5F9C5}"/>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2" name="Picture 8">
              <a:extLst>
                <a:ext uri="{FF2B5EF4-FFF2-40B4-BE49-F238E27FC236}">
                  <a16:creationId xmlns:a16="http://schemas.microsoft.com/office/drawing/2014/main" id="{8D00F560-15CF-6AD7-4173-9F23CD68C89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FD9FE342-8EA3-93B0-6550-065E5899AA64}"/>
              </a:ext>
            </a:extLst>
          </p:cNvPr>
          <p:cNvSpPr/>
          <p:nvPr/>
        </p:nvSpPr>
        <p:spPr>
          <a:xfrm>
            <a:off x="4036405" y="2402257"/>
            <a:ext cx="1049243" cy="909039"/>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p:txBody>
      </p:sp>
      <p:pic>
        <p:nvPicPr>
          <p:cNvPr id="26" name="図 25">
            <a:extLst>
              <a:ext uri="{FF2B5EF4-FFF2-40B4-BE49-F238E27FC236}">
                <a16:creationId xmlns:a16="http://schemas.microsoft.com/office/drawing/2014/main" id="{57633A1D-0FAE-C56B-5D77-0F9821ECD34C}"/>
              </a:ext>
            </a:extLst>
          </p:cNvPr>
          <p:cNvPicPr>
            <a:picLocks noChangeAspect="1"/>
          </p:cNvPicPr>
          <p:nvPr/>
        </p:nvPicPr>
        <p:blipFill>
          <a:blip r:embed="rId4"/>
          <a:stretch>
            <a:fillRect/>
          </a:stretch>
        </p:blipFill>
        <p:spPr>
          <a:xfrm>
            <a:off x="1080977" y="1109518"/>
            <a:ext cx="4004671" cy="332208"/>
          </a:xfrm>
          <a:prstGeom prst="rect">
            <a:avLst/>
          </a:prstGeom>
        </p:spPr>
      </p:pic>
      <p:sp>
        <p:nvSpPr>
          <p:cNvPr id="27" name="テキスト ボックス 26">
            <a:extLst>
              <a:ext uri="{FF2B5EF4-FFF2-40B4-BE49-F238E27FC236}">
                <a16:creationId xmlns:a16="http://schemas.microsoft.com/office/drawing/2014/main" id="{22C96EE5-9477-09F2-40EF-3AB08C5B4C4E}"/>
              </a:ext>
            </a:extLst>
          </p:cNvPr>
          <p:cNvSpPr txBox="1"/>
          <p:nvPr/>
        </p:nvSpPr>
        <p:spPr>
          <a:xfrm>
            <a:off x="1272505" y="703408"/>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サイト</a:t>
            </a:r>
          </a:p>
        </p:txBody>
      </p:sp>
    </p:spTree>
    <p:extLst>
      <p:ext uri="{BB962C8B-B14F-4D97-AF65-F5344CB8AC3E}">
        <p14:creationId xmlns:p14="http://schemas.microsoft.com/office/powerpoint/2010/main" val="193568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7</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4" name="タイトル 103">
            <a:extLst>
              <a:ext uri="{FF2B5EF4-FFF2-40B4-BE49-F238E27FC236}">
                <a16:creationId xmlns:a16="http://schemas.microsoft.com/office/drawing/2014/main" id="{FC8CE705-EEBD-5526-DC3A-84AD125B9545}"/>
              </a:ext>
            </a:extLst>
          </p:cNvPr>
          <p:cNvSpPr>
            <a:spLocks noGrp="1"/>
          </p:cNvSpPr>
          <p:nvPr>
            <p:ph type="title"/>
          </p:nvPr>
        </p:nvSpPr>
        <p:spPr/>
        <p:txBody>
          <a:bodyPr/>
          <a:lstStyle/>
          <a:p>
            <a:r>
              <a:rPr lang="en-US" altLang="ja-JP"/>
              <a:t>PC. </a:t>
            </a:r>
            <a:r>
              <a:rPr lang="ja-JP" altLang="en-US"/>
              <a:t>ダブルサイズレクタングル</a:t>
            </a:r>
          </a:p>
        </p:txBody>
      </p:sp>
      <p:sp>
        <p:nvSpPr>
          <p:cNvPr id="12" name="正方形/長方形 11">
            <a:extLst>
              <a:ext uri="{FF2B5EF4-FFF2-40B4-BE49-F238E27FC236}">
                <a16:creationId xmlns:a16="http://schemas.microsoft.com/office/drawing/2014/main" id="{F126797C-3437-A673-BB05-B154F7180AC3}"/>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3" name="テキスト ボックス 12">
            <a:extLst>
              <a:ext uri="{FF2B5EF4-FFF2-40B4-BE49-F238E27FC236}">
                <a16:creationId xmlns:a16="http://schemas.microsoft.com/office/drawing/2014/main" id="{57735B20-E90D-D6BB-268A-267B947B307D}"/>
              </a:ext>
            </a:extLst>
          </p:cNvPr>
          <p:cNvSpPr txBox="1"/>
          <p:nvPr/>
        </p:nvSpPr>
        <p:spPr>
          <a:xfrm>
            <a:off x="5570045" y="1061060"/>
            <a:ext cx="3169457"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PC.</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ダブルサイズレクタングル</a:t>
            </a:r>
          </a:p>
        </p:txBody>
      </p:sp>
      <p:cxnSp>
        <p:nvCxnSpPr>
          <p:cNvPr id="14" name="直線コネクタ 13">
            <a:extLst>
              <a:ext uri="{FF2B5EF4-FFF2-40B4-BE49-F238E27FC236}">
                <a16:creationId xmlns:a16="http://schemas.microsoft.com/office/drawing/2014/main" id="{5E273A67-40E6-54A8-F21F-43B2D5B18300}"/>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FEAF136-B527-2EA8-DFB6-3BD64A4C5451}"/>
              </a:ext>
            </a:extLst>
          </p:cNvPr>
          <p:cNvGrpSpPr/>
          <p:nvPr/>
        </p:nvGrpSpPr>
        <p:grpSpPr>
          <a:xfrm>
            <a:off x="8561689" y="5919847"/>
            <a:ext cx="2943518" cy="307777"/>
            <a:chOff x="8662738" y="5807242"/>
            <a:chExt cx="2943725" cy="307799"/>
          </a:xfrm>
        </p:grpSpPr>
        <p:cxnSp>
          <p:nvCxnSpPr>
            <p:cNvPr id="16" name="直線コネクタ 15">
              <a:extLst>
                <a:ext uri="{FF2B5EF4-FFF2-40B4-BE49-F238E27FC236}">
                  <a16:creationId xmlns:a16="http://schemas.microsoft.com/office/drawing/2014/main" id="{6D777375-225D-2F5E-82BA-AA7FD577AFAE}"/>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5252204-1C4C-E97B-33F2-7C5F858D0C43}"/>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8" name="テキスト ボックス 17">
              <a:extLst>
                <a:ext uri="{FF2B5EF4-FFF2-40B4-BE49-F238E27FC236}">
                  <a16:creationId xmlns:a16="http://schemas.microsoft.com/office/drawing/2014/main" id="{8E2D1157-52DD-174C-D759-CF4976CBA078}"/>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0.9</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graphicFrame>
        <p:nvGraphicFramePr>
          <p:cNvPr id="19" name="表 18">
            <a:extLst>
              <a:ext uri="{FF2B5EF4-FFF2-40B4-BE49-F238E27FC236}">
                <a16:creationId xmlns:a16="http://schemas.microsoft.com/office/drawing/2014/main" id="{D68B5208-D3F5-901D-3C47-1709F0AC8F2E}"/>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15779">
                  <a:extLst>
                    <a:ext uri="{9D8B030D-6E8A-4147-A177-3AD203B41FA5}">
                      <a16:colId xmlns:a16="http://schemas.microsoft.com/office/drawing/2014/main" val="1985968354"/>
                    </a:ext>
                  </a:extLst>
                </a:gridCol>
                <a:gridCol w="1446806">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PC</a:t>
                      </a:r>
                      <a:endParaRPr kumimoji="1" lang="ja-JP"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US" altLang="ja-JP" sz="1000" b="1" spc="80" baseline="0">
                          <a:latin typeface="游ゴシック"/>
                          <a:ea typeface="游ゴシック"/>
                        </a:rPr>
                        <a:t>300×600pix</a:t>
                      </a:r>
                      <a:endParaRPr kumimoji="1" lang="en-US" altLang="ja-JP" sz="1000" b="1" spc="80" baseline="0">
                        <a:latin typeface="游ゴシック" panose="020B0400000000000000" pitchFamily="50" charset="-128"/>
                        <a:ea typeface="游ゴシック" panose="020B0400000000000000" pitchFamily="50" charset="-128"/>
                      </a:endParaRP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500KB</a:t>
                      </a:r>
                      <a:r>
                        <a:rPr kumimoji="1" lang="ja-JP" altLang="en-US" sz="1000" b="1" spc="80" baseline="0">
                          <a:latin typeface="游ゴシック"/>
                          <a:ea typeface="游ゴシック"/>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0" name="テキスト プレースホルダー 1">
            <a:extLst>
              <a:ext uri="{FF2B5EF4-FFF2-40B4-BE49-F238E27FC236}">
                <a16:creationId xmlns:a16="http://schemas.microsoft.com/office/drawing/2014/main" id="{3FBC2F05-AAA1-7470-C011-5167C4F6A521}"/>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31">
                <a:solidFill>
                  <a:prstClr val="black"/>
                </a:solidFill>
                <a:latin typeface="Yu Gothic"/>
                <a:ea typeface="Yu Gothic"/>
                <a:cs typeface="+mn-lt"/>
              </a:rPr>
              <a:t>通常レクタングルの約</a:t>
            </a:r>
            <a:r>
              <a:rPr lang="en-US" altLang="ja-JP" sz="1031">
                <a:solidFill>
                  <a:prstClr val="black"/>
                </a:solidFill>
                <a:latin typeface="Yu Gothic"/>
                <a:ea typeface="Yu Gothic"/>
                <a:cs typeface="+mn-lt"/>
              </a:rPr>
              <a:t>2</a:t>
            </a:r>
            <a:r>
              <a:rPr lang="ja-JP" altLang="en-US" sz="1031">
                <a:solidFill>
                  <a:prstClr val="black"/>
                </a:solidFill>
                <a:latin typeface="Yu Gothic"/>
                <a:ea typeface="Yu Gothic"/>
                <a:cs typeface="+mn-lt"/>
              </a:rPr>
              <a:t>倍サイズの広告を掲出いただけます。ブランディングにご活用ください</a:t>
            </a:r>
            <a:endParaRPr lang="ja-JP" altLang="en-US" sz="728">
              <a:solidFill>
                <a:prstClr val="black"/>
              </a:solidFill>
              <a:latin typeface="Yu Gothic"/>
              <a:ea typeface="Yu Gothic"/>
            </a:endParaRPr>
          </a:p>
        </p:txBody>
      </p:sp>
      <p:sp>
        <p:nvSpPr>
          <p:cNvPr id="2" name="テキスト ボックス 1">
            <a:extLst>
              <a:ext uri="{FF2B5EF4-FFF2-40B4-BE49-F238E27FC236}">
                <a16:creationId xmlns:a16="http://schemas.microsoft.com/office/drawing/2014/main" id="{59035A04-4D5F-356B-1673-90D3916DEEB8}"/>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15E29F76-294F-FBF0-0B7A-3FF6A76E6128}"/>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5" name="テキスト ボックス 4">
            <a:extLst>
              <a:ext uri="{FF2B5EF4-FFF2-40B4-BE49-F238E27FC236}">
                <a16:creationId xmlns:a16="http://schemas.microsoft.com/office/drawing/2014/main" id="{7EBBD859-335D-2397-E673-3ADB0A64E664}"/>
              </a:ext>
            </a:extLst>
          </p:cNvPr>
          <p:cNvSpPr txBox="1"/>
          <p:nvPr/>
        </p:nvSpPr>
        <p:spPr>
          <a:xfrm>
            <a:off x="1272505" y="703408"/>
            <a:ext cx="3464551"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en-US" altLang="ja-JP" sz="1213" kern="1200" dirty="0">
                <a:solidFill>
                  <a:prstClr val="black"/>
                </a:solidFill>
                <a:latin typeface="游ゴシック" panose="020B0400000000000000" pitchFamily="50" charset="-128"/>
                <a:ea typeface="游ゴシック" panose="020B0400000000000000" pitchFamily="50" charset="-128"/>
                <a:cs typeface="+mn-cs"/>
              </a:rPr>
              <a:t>PC</a:t>
            </a: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サイト</a:t>
            </a:r>
          </a:p>
        </p:txBody>
      </p:sp>
      <p:grpSp>
        <p:nvGrpSpPr>
          <p:cNvPr id="10" name="グループ化 9">
            <a:extLst>
              <a:ext uri="{FF2B5EF4-FFF2-40B4-BE49-F238E27FC236}">
                <a16:creationId xmlns:a16="http://schemas.microsoft.com/office/drawing/2014/main" id="{2DE67B28-E41C-DE72-B575-0733A0DBA2C2}"/>
              </a:ext>
            </a:extLst>
          </p:cNvPr>
          <p:cNvGrpSpPr/>
          <p:nvPr/>
        </p:nvGrpSpPr>
        <p:grpSpPr>
          <a:xfrm>
            <a:off x="789876" y="960579"/>
            <a:ext cx="4427645" cy="5500011"/>
            <a:chOff x="789876" y="1175264"/>
            <a:chExt cx="4427645" cy="5290688"/>
          </a:xfrm>
        </p:grpSpPr>
        <p:sp>
          <p:nvSpPr>
            <p:cNvPr id="22" name="正方形/長方形 21">
              <a:extLst>
                <a:ext uri="{FF2B5EF4-FFF2-40B4-BE49-F238E27FC236}">
                  <a16:creationId xmlns:a16="http://schemas.microsoft.com/office/drawing/2014/main" id="{49283B37-AE15-2073-54D4-B34CEDF8A337}"/>
                </a:ext>
              </a:extLst>
            </p:cNvPr>
            <p:cNvSpPr/>
            <p:nvPr/>
          </p:nvSpPr>
          <p:spPr>
            <a:xfrm>
              <a:off x="789876" y="1175264"/>
              <a:ext cx="4427645" cy="529068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3F8105AA-37DC-99E4-88EE-FED8462707F1}"/>
                </a:ext>
              </a:extLst>
            </p:cNvPr>
            <p:cNvSpPr/>
            <p:nvPr/>
          </p:nvSpPr>
          <p:spPr>
            <a:xfrm>
              <a:off x="853627" y="12187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24" name="Picture 8">
              <a:extLst>
                <a:ext uri="{FF2B5EF4-FFF2-40B4-BE49-F238E27FC236}">
                  <a16:creationId xmlns:a16="http://schemas.microsoft.com/office/drawing/2014/main" id="{BDF375CF-0E3D-98CB-1DFD-1D93DB25BF4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b="4143"/>
            <a:stretch/>
          </p:blipFill>
          <p:spPr>
            <a:xfrm>
              <a:off x="932916" y="1655147"/>
              <a:ext cx="4169396" cy="3648129"/>
            </a:xfrm>
            <a:prstGeom prst="rect">
              <a:avLst/>
            </a:prstGeom>
            <a:ln>
              <a:noFill/>
            </a:ln>
            <a:effectLst>
              <a:softEdge rad="0"/>
            </a:effectLst>
          </p:spPr>
        </p:pic>
      </p:grpSp>
      <p:sp>
        <p:nvSpPr>
          <p:cNvPr id="25" name="正方形/長方形 24">
            <a:extLst>
              <a:ext uri="{FF2B5EF4-FFF2-40B4-BE49-F238E27FC236}">
                <a16:creationId xmlns:a16="http://schemas.microsoft.com/office/drawing/2014/main" id="{C800EAF5-AE60-70F4-837E-5C1D1142C620}"/>
              </a:ext>
            </a:extLst>
          </p:cNvPr>
          <p:cNvSpPr/>
          <p:nvPr/>
        </p:nvSpPr>
        <p:spPr>
          <a:xfrm>
            <a:off x="4036405" y="2402257"/>
            <a:ext cx="1049243" cy="2102400"/>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35998" rtlCol="0" anchor="ctr"/>
          <a:lstStyle/>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spc="-150" dirty="0">
              <a:solidFill>
                <a:prstClr val="white"/>
              </a:solidFill>
              <a:latin typeface="游ゴシック" panose="020B0400000000000000" pitchFamily="50" charset="-128"/>
              <a:ea typeface="游ゴシック" panose="020B0400000000000000" pitchFamily="50" charset="-128"/>
            </a:endParaRPr>
          </a:p>
          <a:p>
            <a:pPr algn="ctr" defTabSz="914358" rtl="0">
              <a:defRPr/>
            </a:pPr>
            <a:r>
              <a:rPr kumimoji="1" lang="ja-JP" altLang="en-US" sz="1100" b="1" kern="1200" spc="-150" dirty="0">
                <a:solidFill>
                  <a:prstClr val="white"/>
                </a:solidFill>
                <a:latin typeface="游ゴシック" panose="020B0400000000000000" pitchFamily="50" charset="-128"/>
                <a:ea typeface="游ゴシック" panose="020B0400000000000000" pitchFamily="50" charset="-128"/>
              </a:rPr>
              <a:t>（ダブルサイズ）</a:t>
            </a:r>
          </a:p>
        </p:txBody>
      </p:sp>
      <p:pic>
        <p:nvPicPr>
          <p:cNvPr id="26" name="図 25">
            <a:extLst>
              <a:ext uri="{FF2B5EF4-FFF2-40B4-BE49-F238E27FC236}">
                <a16:creationId xmlns:a16="http://schemas.microsoft.com/office/drawing/2014/main" id="{ADDB6BCB-1827-B411-1B84-C9BB24CEA8FF}"/>
              </a:ext>
            </a:extLst>
          </p:cNvPr>
          <p:cNvPicPr>
            <a:picLocks noChangeAspect="1"/>
          </p:cNvPicPr>
          <p:nvPr/>
        </p:nvPicPr>
        <p:blipFill>
          <a:blip r:embed="rId4"/>
          <a:stretch>
            <a:fillRect/>
          </a:stretch>
        </p:blipFill>
        <p:spPr>
          <a:xfrm>
            <a:off x="1080977" y="1109518"/>
            <a:ext cx="4004671" cy="332208"/>
          </a:xfrm>
          <a:prstGeom prst="rect">
            <a:avLst/>
          </a:prstGeom>
        </p:spPr>
      </p:pic>
    </p:spTree>
    <p:extLst>
      <p:ext uri="{BB962C8B-B14F-4D97-AF65-F5344CB8AC3E}">
        <p14:creationId xmlns:p14="http://schemas.microsoft.com/office/powerpoint/2010/main" val="337996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155F66F-3226-4A1B-86E7-44D209BCE3B7}"/>
              </a:ext>
            </a:extLst>
          </p:cNvPr>
          <p:cNvSpPr>
            <a:spLocks noGrp="1"/>
          </p:cNvSpPr>
          <p:nvPr>
            <p:ph type="title"/>
          </p:nvPr>
        </p:nvSpPr>
        <p:spPr/>
        <p:txBody>
          <a:bodyPr/>
          <a:lstStyle/>
          <a:p>
            <a:r>
              <a:rPr lang="en-US" altLang="ja-JP"/>
              <a:t>SP.</a:t>
            </a:r>
            <a:r>
              <a:rPr lang="ja-JP" altLang="en-US"/>
              <a:t> ビルボード</a:t>
            </a:r>
          </a:p>
        </p:txBody>
      </p:sp>
      <p:sp>
        <p:nvSpPr>
          <p:cNvPr id="2" name="正方形/長方形 1">
            <a:extLst>
              <a:ext uri="{FF2B5EF4-FFF2-40B4-BE49-F238E27FC236}">
                <a16:creationId xmlns:a16="http://schemas.microsoft.com/office/drawing/2014/main" id="{E2B10AD3-0862-981A-2061-482E57DB16CF}"/>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9" name="テキスト ボックス 18">
            <a:extLst>
              <a:ext uri="{FF2B5EF4-FFF2-40B4-BE49-F238E27FC236}">
                <a16:creationId xmlns:a16="http://schemas.microsoft.com/office/drawing/2014/main" id="{1FC2F49A-9FF6-4CBB-3B1E-F17DA1BD9E13}"/>
              </a:ext>
            </a:extLst>
          </p:cNvPr>
          <p:cNvSpPr txBox="1"/>
          <p:nvPr/>
        </p:nvSpPr>
        <p:spPr>
          <a:xfrm>
            <a:off x="5570045" y="1061060"/>
            <a:ext cx="1630575"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ビルボード</a:t>
            </a:r>
          </a:p>
        </p:txBody>
      </p:sp>
      <p:cxnSp>
        <p:nvCxnSpPr>
          <p:cNvPr id="20" name="直線コネクタ 19">
            <a:extLst>
              <a:ext uri="{FF2B5EF4-FFF2-40B4-BE49-F238E27FC236}">
                <a16:creationId xmlns:a16="http://schemas.microsoft.com/office/drawing/2014/main" id="{6865C18B-1F29-7CBB-9639-BFDD7BF2290B}"/>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C839AF74-DDB9-1F02-2C19-BA0A88E537AB}"/>
              </a:ext>
            </a:extLst>
          </p:cNvPr>
          <p:cNvGrpSpPr/>
          <p:nvPr/>
        </p:nvGrpSpPr>
        <p:grpSpPr>
          <a:xfrm>
            <a:off x="8561689" y="5919847"/>
            <a:ext cx="2943518" cy="307777"/>
            <a:chOff x="8662738" y="5807242"/>
            <a:chExt cx="2943725" cy="307799"/>
          </a:xfrm>
        </p:grpSpPr>
        <p:cxnSp>
          <p:nvCxnSpPr>
            <p:cNvPr id="22" name="直線コネクタ 21">
              <a:extLst>
                <a:ext uri="{FF2B5EF4-FFF2-40B4-BE49-F238E27FC236}">
                  <a16:creationId xmlns:a16="http://schemas.microsoft.com/office/drawing/2014/main" id="{6F2AC28D-D90B-CC91-9A2E-29027532A0D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6FEE15B-F781-3E95-7151-59610F6DA338}"/>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24" name="テキスト ボックス 23">
              <a:extLst>
                <a:ext uri="{FF2B5EF4-FFF2-40B4-BE49-F238E27FC236}">
                  <a16:creationId xmlns:a16="http://schemas.microsoft.com/office/drawing/2014/main" id="{69BBEE41-FCA1-75FE-F4A9-1C85DC08405C}"/>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26" name="テキスト プレースホルダー 1">
            <a:extLst>
              <a:ext uri="{FF2B5EF4-FFF2-40B4-BE49-F238E27FC236}">
                <a16:creationId xmlns:a16="http://schemas.microsoft.com/office/drawing/2014/main" id="{2D9A7D45-765B-21E9-A6AA-E805E66E18C4}"/>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スマホサイトのヘッダー下に掲出されるバナー広告です。ファーストビューに入ります。</a:t>
            </a:r>
          </a:p>
          <a:p>
            <a:pPr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スマホヘッダーバナーの縦サイズより、</a:t>
            </a:r>
            <a:r>
              <a:rPr lang="en-US" altLang="ja-JP" sz="1050">
                <a:solidFill>
                  <a:prstClr val="black"/>
                </a:solidFill>
                <a:latin typeface="游ゴシック" panose="020B0400000000000000" pitchFamily="50" charset="-128"/>
                <a:ea typeface="游ゴシック" panose="020B0400000000000000" pitchFamily="50" charset="-128"/>
              </a:rPr>
              <a:t>3.6</a:t>
            </a:r>
            <a:r>
              <a:rPr lang="ja-JP" altLang="en-US" sz="1050">
                <a:solidFill>
                  <a:prstClr val="black"/>
                </a:solidFill>
                <a:latin typeface="游ゴシック" panose="020B0400000000000000" pitchFamily="50" charset="-128"/>
                <a:ea typeface="游ゴシック" panose="020B0400000000000000" pitchFamily="50" charset="-128"/>
              </a:rPr>
              <a:t>倍になりました。</a:t>
            </a:r>
          </a:p>
        </p:txBody>
      </p:sp>
      <p:graphicFrame>
        <p:nvGraphicFramePr>
          <p:cNvPr id="34" name="表 33">
            <a:extLst>
              <a:ext uri="{FF2B5EF4-FFF2-40B4-BE49-F238E27FC236}">
                <a16:creationId xmlns:a16="http://schemas.microsoft.com/office/drawing/2014/main" id="{046F823D-038E-054D-6552-8F057483D093}"/>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39633">
                  <a:extLst>
                    <a:ext uri="{9D8B030D-6E8A-4147-A177-3AD203B41FA5}">
                      <a16:colId xmlns:a16="http://schemas.microsoft.com/office/drawing/2014/main" val="1985968354"/>
                    </a:ext>
                  </a:extLst>
                </a:gridCol>
                <a:gridCol w="1422952">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a:latin typeface="游ゴシック"/>
                          <a:ea typeface="游ゴシック"/>
                        </a:rPr>
                        <a:t>SP</a:t>
                      </a:r>
                      <a:endParaRPr kumimoji="1" lang="ja-JP" altLang="en-US" sz="1000" b="1" spc="80" baseline="0">
                        <a:latin typeface="游ゴシック"/>
                        <a:ea typeface="游ゴシック"/>
                      </a:endParaRP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err="1">
                          <a:latin typeface="游ゴシック"/>
                          <a:ea typeface="游ゴシック"/>
                        </a:rPr>
                        <a:t>png</a:t>
                      </a:r>
                      <a:r>
                        <a:rPr kumimoji="1" lang="en-US" altLang="ja-JP" sz="1000" b="1" spc="80" baseline="0">
                          <a:latin typeface="游ゴシック"/>
                          <a:ea typeface="游ゴシック"/>
                        </a:rPr>
                        <a:t>/jpg/gif</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28" marR="91428"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a:latin typeface="游ゴシック"/>
                          <a:ea typeface="游ゴシック"/>
                        </a:rPr>
                        <a:t>320×180pix</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28" marR="91428"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a:latin typeface="游ゴシック"/>
                          <a:ea typeface="游ゴシック"/>
                        </a:rPr>
                        <a:t>300KB</a:t>
                      </a:r>
                      <a:r>
                        <a:rPr kumimoji="1" lang="ja-JP" altLang="en-US" sz="1000" b="1" spc="80" baseline="0">
                          <a:latin typeface="游ゴシック"/>
                          <a:ea typeface="游ゴシック"/>
                        </a:rPr>
                        <a:t>以内</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28" marR="91428"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原稿まで</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午前</a:t>
                      </a:r>
                      <a:r>
                        <a:rPr kumimoji="1" lang="en-US" altLang="ja-JP" sz="1000" b="1" i="0" u="none" strike="noStrike" kern="1200" cap="none" spc="80" normalizeH="0" baseline="0" noProof="0">
                          <a:ln>
                            <a:noFill/>
                          </a:ln>
                          <a:solidFill>
                            <a:prstClr val="black"/>
                          </a:solidFill>
                          <a:effectLst/>
                          <a:uLnTx/>
                          <a:uFillTx/>
                          <a:latin typeface="游ゴシック"/>
                          <a:ea typeface="游ゴシック"/>
                          <a:cs typeface="+mn-cs"/>
                        </a:rPr>
                        <a:t>0</a:t>
                      </a:r>
                      <a:r>
                        <a:rPr kumimoji="1" lang="ja-JP" altLang="en-US" sz="1000" b="1" i="0" u="none" strike="noStrike" kern="1200" cap="none" spc="80" normalizeH="0" baseline="0" noProof="0">
                          <a:ln>
                            <a:noFill/>
                          </a:ln>
                          <a:solidFill>
                            <a:prstClr val="black"/>
                          </a:solidFill>
                          <a:effectLst/>
                          <a:uLnTx/>
                          <a:uFillTx/>
                          <a:latin typeface="游ゴシック"/>
                          <a:ea typeface="游ゴシック"/>
                          <a:cs typeface="+mn-cs"/>
                        </a:rPr>
                        <a:t>時</a:t>
                      </a:r>
                      <a:endParaRPr kumimoji="1" lang="zh-TW" altLang="en-US" sz="1000" b="1" spc="80" baseline="0">
                        <a:latin typeface="游ゴシック"/>
                        <a:ea typeface="游ゴシック"/>
                      </a:endParaRP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28" marR="91428" marT="45714" marB="45714"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28" marR="91428" marT="45714" marB="45714"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r>
                        <a:rPr kumimoji="1" lang="en-US" altLang="ja-JP" sz="1000" b="1" spc="80" baseline="0">
                          <a:latin typeface="游ゴシック"/>
                          <a:ea typeface="游ゴシック"/>
                        </a:rPr>
                        <a:t>4</a:t>
                      </a:r>
                      <a:r>
                        <a:rPr kumimoji="1" lang="ja-JP" altLang="en-US" sz="1000" b="1" spc="80" baseline="0">
                          <a:latin typeface="游ゴシック"/>
                          <a:ea typeface="游ゴシック"/>
                        </a:rPr>
                        <a:t>か所まで</a:t>
                      </a:r>
                    </a:p>
                  </a:txBody>
                  <a:tcPr marL="90000" marR="0" marT="45714" marB="45714"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游明朝"/>
                          <a:ea typeface="游明朝"/>
                        </a:defRPr>
                      </a:lvl1pPr>
                      <a:lvl2pPr marL="457200" algn="l" defTabSz="914400" rtl="0" eaLnBrk="1" latinLnBrk="0" hangingPunct="1">
                        <a:defRPr kumimoji="1" sz="1800" kern="1200">
                          <a:solidFill>
                            <a:schemeClr val="tx1"/>
                          </a:solidFill>
                          <a:latin typeface="游明朝"/>
                          <a:ea typeface="游明朝"/>
                        </a:defRPr>
                      </a:lvl2pPr>
                      <a:lvl3pPr marL="914400" algn="l" defTabSz="914400" rtl="0" eaLnBrk="1" latinLnBrk="0" hangingPunct="1">
                        <a:defRPr kumimoji="1" sz="1800" kern="1200">
                          <a:solidFill>
                            <a:schemeClr val="tx1"/>
                          </a:solidFill>
                          <a:latin typeface="游明朝"/>
                          <a:ea typeface="游明朝"/>
                        </a:defRPr>
                      </a:lvl3pPr>
                      <a:lvl4pPr marL="1371600" algn="l" defTabSz="914400" rtl="0" eaLnBrk="1" latinLnBrk="0" hangingPunct="1">
                        <a:defRPr kumimoji="1" sz="1800" kern="1200">
                          <a:solidFill>
                            <a:schemeClr val="tx1"/>
                          </a:solidFill>
                          <a:latin typeface="游明朝"/>
                          <a:ea typeface="游明朝"/>
                        </a:defRPr>
                      </a:lvl4pPr>
                      <a:lvl5pPr marL="1828800" algn="l" defTabSz="914400" rtl="0" eaLnBrk="1" latinLnBrk="0" hangingPunct="1">
                        <a:defRPr kumimoji="1" sz="1800" kern="1200">
                          <a:solidFill>
                            <a:schemeClr val="tx1"/>
                          </a:solidFill>
                          <a:latin typeface="游明朝"/>
                          <a:ea typeface="游明朝"/>
                        </a:defRPr>
                      </a:lvl5pPr>
                      <a:lvl6pPr marL="2286000" algn="l" defTabSz="914400" rtl="0" eaLnBrk="1" latinLnBrk="0" hangingPunct="1">
                        <a:defRPr kumimoji="1" sz="1800" kern="1200">
                          <a:solidFill>
                            <a:schemeClr val="tx1"/>
                          </a:solidFill>
                          <a:latin typeface="游明朝"/>
                          <a:ea typeface="游明朝"/>
                        </a:defRPr>
                      </a:lvl6pPr>
                      <a:lvl7pPr marL="2743200" algn="l" defTabSz="914400" rtl="0" eaLnBrk="1" latinLnBrk="0" hangingPunct="1">
                        <a:defRPr kumimoji="1" sz="1800" kern="1200">
                          <a:solidFill>
                            <a:schemeClr val="tx1"/>
                          </a:solidFill>
                          <a:latin typeface="游明朝"/>
                          <a:ea typeface="游明朝"/>
                        </a:defRPr>
                      </a:lvl7pPr>
                      <a:lvl8pPr marL="3200400" algn="l" defTabSz="914400" rtl="0" eaLnBrk="1" latinLnBrk="0" hangingPunct="1">
                        <a:defRPr kumimoji="1" sz="1800" kern="1200">
                          <a:solidFill>
                            <a:schemeClr val="tx1"/>
                          </a:solidFill>
                          <a:latin typeface="游明朝"/>
                          <a:ea typeface="游明朝"/>
                        </a:defRPr>
                      </a:lvl8pPr>
                      <a:lvl9pPr marL="3657600" algn="l" defTabSz="914400" rtl="0" eaLnBrk="1" latinLnBrk="0" hangingPunct="1">
                        <a:defRPr kumimoji="1" sz="1800" kern="1200">
                          <a:solidFill>
                            <a:schemeClr val="tx1"/>
                          </a:solidFill>
                          <a:latin typeface="游明朝"/>
                          <a:ea typeface="游明朝"/>
                        </a:defRPr>
                      </a:lvl9pPr>
                    </a:lstStyle>
                    <a:p>
                      <a:pPr lvl="0">
                        <a:buNone/>
                      </a:pPr>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3" name="テキスト ボックス 2">
            <a:extLst>
              <a:ext uri="{FF2B5EF4-FFF2-40B4-BE49-F238E27FC236}">
                <a16:creationId xmlns:a16="http://schemas.microsoft.com/office/drawing/2014/main" id="{BFD5DD96-C075-4114-4AA7-17275A14A00D}"/>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11" name="スライド番号プレースホルダー 3">
            <a:extLst>
              <a:ext uri="{FF2B5EF4-FFF2-40B4-BE49-F238E27FC236}">
                <a16:creationId xmlns:a16="http://schemas.microsoft.com/office/drawing/2014/main" id="{44137B85-04AC-3BE3-4A43-1EFC22EA3F05}"/>
              </a:ext>
            </a:extLst>
          </p:cNvPr>
          <p:cNvSpPr>
            <a:spLocks noGrp="1"/>
          </p:cNvSpPr>
          <p:nvPr>
            <p:ph type="sldNum" sz="quarter" idx="4"/>
          </p:nvPr>
        </p:nvSpPr>
        <p:spPr>
          <a:xfrm>
            <a:off x="11476235" y="6550889"/>
            <a:ext cx="715767" cy="303088"/>
          </a:xfrm>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8</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10" name="テキスト プレースホルダー 1">
            <a:extLst>
              <a:ext uri="{FF2B5EF4-FFF2-40B4-BE49-F238E27FC236}">
                <a16:creationId xmlns:a16="http://schemas.microsoft.com/office/drawing/2014/main" id="{87A7723C-ED33-11D6-AABC-E8B89711B593}"/>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6" name="正方形/長方形 5">
            <a:extLst>
              <a:ext uri="{FF2B5EF4-FFF2-40B4-BE49-F238E27FC236}">
                <a16:creationId xmlns:a16="http://schemas.microsoft.com/office/drawing/2014/main" id="{7AB5C5C1-24D8-C52E-E988-E60458B89F3C}"/>
              </a:ext>
            </a:extLst>
          </p:cNvPr>
          <p:cNvSpPr/>
          <p:nvPr/>
        </p:nvSpPr>
        <p:spPr>
          <a:xfrm>
            <a:off x="789876" y="972063"/>
            <a:ext cx="2035984" cy="5464925"/>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E7148A42-A7CD-03BC-662D-14AE31DE84A2}"/>
              </a:ext>
            </a:extLst>
          </p:cNvPr>
          <p:cNvSpPr/>
          <p:nvPr/>
        </p:nvSpPr>
        <p:spPr>
          <a:xfrm>
            <a:off x="853627" y="101556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58C4AFFB-F125-E87D-89D9-5DAB8E1AA2A7}"/>
              </a:ext>
            </a:extLst>
          </p:cNvPr>
          <p:cNvSpPr txBox="1"/>
          <p:nvPr/>
        </p:nvSpPr>
        <p:spPr>
          <a:xfrm>
            <a:off x="608099" y="709531"/>
            <a:ext cx="262271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12" name="テキスト ボックス 11">
            <a:extLst>
              <a:ext uri="{FF2B5EF4-FFF2-40B4-BE49-F238E27FC236}">
                <a16:creationId xmlns:a16="http://schemas.microsoft.com/office/drawing/2014/main" id="{53E43AD3-2D5F-BE4B-7954-C2D31A50258E}"/>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pic>
        <p:nvPicPr>
          <p:cNvPr id="16" name="図 15" descr="スクリーンショットの画面&#10;&#10;自動的に生成された説明">
            <a:extLst>
              <a:ext uri="{FF2B5EF4-FFF2-40B4-BE49-F238E27FC236}">
                <a16:creationId xmlns:a16="http://schemas.microsoft.com/office/drawing/2014/main" id="{3F97AE83-2287-6AE0-B6C1-CA3EA184A9F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25221"/>
          <a:stretch/>
        </p:blipFill>
        <p:spPr>
          <a:xfrm>
            <a:off x="917656" y="1584995"/>
            <a:ext cx="1777628" cy="1758687"/>
          </a:xfrm>
          <a:prstGeom prst="rect">
            <a:avLst/>
          </a:prstGeom>
          <a:ln>
            <a:noFill/>
          </a:ln>
          <a:effectLst/>
        </p:spPr>
      </p:pic>
      <p:sp>
        <p:nvSpPr>
          <p:cNvPr id="18" name="正方形/長方形 17">
            <a:extLst>
              <a:ext uri="{FF2B5EF4-FFF2-40B4-BE49-F238E27FC236}">
                <a16:creationId xmlns:a16="http://schemas.microsoft.com/office/drawing/2014/main" id="{538E78F1-FC6C-2960-B4E0-4FD36531F294}"/>
              </a:ext>
            </a:extLst>
          </p:cNvPr>
          <p:cNvSpPr/>
          <p:nvPr/>
        </p:nvSpPr>
        <p:spPr>
          <a:xfrm>
            <a:off x="3121209" y="972064"/>
            <a:ext cx="2035984" cy="5464924"/>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C0EE1F72-D300-A0F9-F0D0-77D5FC6BA155}"/>
              </a:ext>
            </a:extLst>
          </p:cNvPr>
          <p:cNvSpPr/>
          <p:nvPr/>
        </p:nvSpPr>
        <p:spPr>
          <a:xfrm>
            <a:off x="917655"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27" name="図 26">
            <a:extLst>
              <a:ext uri="{FF2B5EF4-FFF2-40B4-BE49-F238E27FC236}">
                <a16:creationId xmlns:a16="http://schemas.microsoft.com/office/drawing/2014/main" id="{1EAC9C1D-4023-417A-2A52-C420F0C577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l="416" t="1788" r="-416" b="9430"/>
          <a:stretch/>
        </p:blipFill>
        <p:spPr>
          <a:xfrm>
            <a:off x="3294981" y="1584995"/>
            <a:ext cx="1733468" cy="4668261"/>
          </a:xfrm>
          <a:prstGeom prst="rect">
            <a:avLst/>
          </a:prstGeom>
          <a:ln w="3175">
            <a:noFill/>
          </a:ln>
          <a:effectLst/>
        </p:spPr>
      </p:pic>
      <p:sp>
        <p:nvSpPr>
          <p:cNvPr id="28" name="正方形/長方形 27">
            <a:extLst>
              <a:ext uri="{FF2B5EF4-FFF2-40B4-BE49-F238E27FC236}">
                <a16:creationId xmlns:a16="http://schemas.microsoft.com/office/drawing/2014/main" id="{FA6CB993-B25B-487E-3933-2F4BD1575C95}"/>
              </a:ext>
            </a:extLst>
          </p:cNvPr>
          <p:cNvSpPr/>
          <p:nvPr/>
        </p:nvSpPr>
        <p:spPr>
          <a:xfrm>
            <a:off x="3330935" y="4773608"/>
            <a:ext cx="1638185" cy="1663381"/>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F366503A-E427-C866-7799-15E05EEC49BB}"/>
              </a:ext>
            </a:extLst>
          </p:cNvPr>
          <p:cNvSpPr/>
          <p:nvPr/>
        </p:nvSpPr>
        <p:spPr>
          <a:xfrm>
            <a:off x="3294981" y="1481810"/>
            <a:ext cx="1719228" cy="887388"/>
          </a:xfrm>
          <a:prstGeom prst="rect">
            <a:avLst/>
          </a:prstGeom>
          <a:solidFill>
            <a:srgbClr val="F5296C"/>
          </a:solidFill>
          <a:ln w="12700" cap="flat" cmpd="sng" algn="ctr">
            <a:noFill/>
            <a:prstDash val="solid"/>
            <a:miter lim="800000"/>
          </a:ln>
          <a:effectLst/>
        </p:spPr>
        <p:txBody>
          <a:bodyPr lIns="0" tIns="0" rIns="35995" bIns="0" rtlCol="0" anchor="ctr"/>
          <a:lstStyle/>
          <a:p>
            <a:pPr algn="ctr" defTabSz="914315">
              <a:defRPr/>
            </a:pPr>
            <a:r>
              <a:rPr lang="ja-JP" altLang="en-US" sz="1100" b="1" dirty="0">
                <a:solidFill>
                  <a:prstClr val="white"/>
                </a:solidFill>
                <a:latin typeface="游ゴシック" panose="020B0400000000000000" pitchFamily="50" charset="-128"/>
                <a:ea typeface="游ゴシック" panose="020B0400000000000000" pitchFamily="50" charset="-128"/>
                <a:cs typeface="+mn-cs"/>
              </a:rPr>
              <a:t>ビルボード</a:t>
            </a:r>
          </a:p>
        </p:txBody>
      </p:sp>
      <p:pic>
        <p:nvPicPr>
          <p:cNvPr id="30" name="図 29" descr="スクリーンショットの画面&#10;&#10;自動的に生成された説明">
            <a:extLst>
              <a:ext uri="{FF2B5EF4-FFF2-40B4-BE49-F238E27FC236}">
                <a16:creationId xmlns:a16="http://schemas.microsoft.com/office/drawing/2014/main" id="{643F3177-0D7B-F9A8-F48A-78B27B58ACFE}"/>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l="-625" t="25744" r="625" b="-238"/>
          <a:stretch/>
        </p:blipFill>
        <p:spPr>
          <a:xfrm>
            <a:off x="922388" y="2369634"/>
            <a:ext cx="1727794" cy="3916859"/>
          </a:xfrm>
          <a:prstGeom prst="rect">
            <a:avLst/>
          </a:prstGeom>
          <a:ln w="3175">
            <a:noFill/>
          </a:ln>
          <a:effectLst/>
        </p:spPr>
      </p:pic>
      <p:pic>
        <p:nvPicPr>
          <p:cNvPr id="31" name="図 30">
            <a:extLst>
              <a:ext uri="{FF2B5EF4-FFF2-40B4-BE49-F238E27FC236}">
                <a16:creationId xmlns:a16="http://schemas.microsoft.com/office/drawing/2014/main" id="{C6466792-0284-DBF6-1E49-449AAA78B9EE}"/>
              </a:ext>
            </a:extLst>
          </p:cNvPr>
          <p:cNvPicPr>
            <a:picLocks noChangeAspect="1"/>
          </p:cNvPicPr>
          <p:nvPr/>
        </p:nvPicPr>
        <p:blipFill>
          <a:blip r:embed="rId8"/>
          <a:stretch>
            <a:fillRect/>
          </a:stretch>
        </p:blipFill>
        <p:spPr>
          <a:xfrm>
            <a:off x="955989" y="1061060"/>
            <a:ext cx="1700962" cy="370253"/>
          </a:xfrm>
          <a:prstGeom prst="rect">
            <a:avLst/>
          </a:prstGeom>
        </p:spPr>
      </p:pic>
      <p:pic>
        <p:nvPicPr>
          <p:cNvPr id="32" name="図 31">
            <a:extLst>
              <a:ext uri="{FF2B5EF4-FFF2-40B4-BE49-F238E27FC236}">
                <a16:creationId xmlns:a16="http://schemas.microsoft.com/office/drawing/2014/main" id="{270A113B-90BE-69FA-7376-965B9FAF6AEE}"/>
              </a:ext>
            </a:extLst>
          </p:cNvPr>
          <p:cNvPicPr>
            <a:picLocks noChangeAspect="1"/>
          </p:cNvPicPr>
          <p:nvPr/>
        </p:nvPicPr>
        <p:blipFill>
          <a:blip r:embed="rId8"/>
          <a:stretch>
            <a:fillRect/>
          </a:stretch>
        </p:blipFill>
        <p:spPr>
          <a:xfrm>
            <a:off x="3330935" y="1061060"/>
            <a:ext cx="1700962" cy="370253"/>
          </a:xfrm>
          <a:prstGeom prst="rect">
            <a:avLst/>
          </a:prstGeom>
        </p:spPr>
      </p:pic>
    </p:spTree>
    <p:extLst>
      <p:ext uri="{BB962C8B-B14F-4D97-AF65-F5344CB8AC3E}">
        <p14:creationId xmlns:p14="http://schemas.microsoft.com/office/powerpoint/2010/main" val="211542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CD1A9AF-1565-43C0-9EFE-61A70EF8A0AA}"/>
              </a:ext>
            </a:extLst>
          </p:cNvPr>
          <p:cNvSpPr>
            <a:spLocks noGrp="1"/>
          </p:cNvSpPr>
          <p:nvPr>
            <p:ph type="sldNum" sz="quarter" idx="4"/>
          </p:nvPr>
        </p:nvSpPr>
        <p:spPr/>
        <p:txBody>
          <a:bodyPr/>
          <a:lstStyle/>
          <a:p>
            <a:pPr defTabSz="914358" rtl="0">
              <a:defRPr/>
            </a:pPr>
            <a:fld id="{1AC7605C-FF12-4405-976C-DB6FC46F8E23}" type="slidenum">
              <a:rPr kumimoji="1" lang="ja-JP" altLang="en-US" b="0" kern="1200">
                <a:solidFill>
                  <a:srgbClr val="96968F"/>
                </a:solidFill>
                <a:latin typeface="游ゴシック" panose="020B0400000000000000" pitchFamily="50" charset="-128"/>
                <a:ea typeface="游ゴシック" panose="020B0400000000000000" pitchFamily="50" charset="-128"/>
                <a:cs typeface="+mn-cs"/>
              </a:rPr>
              <a:pPr defTabSz="914358" rtl="0">
                <a:defRPr/>
              </a:pPr>
              <a:t>9</a:t>
            </a:fld>
            <a:endParaRPr kumimoji="1" lang="ja-JP" altLang="en-US" b="0" kern="1200">
              <a:solidFill>
                <a:srgbClr val="96968F"/>
              </a:solidFill>
              <a:latin typeface="游ゴシック" panose="020B0400000000000000" pitchFamily="50" charset="-128"/>
              <a:ea typeface="游ゴシック" panose="020B0400000000000000" pitchFamily="50" charset="-128"/>
              <a:cs typeface="+mn-cs"/>
            </a:endParaRPr>
          </a:p>
        </p:txBody>
      </p:sp>
      <p:sp>
        <p:nvSpPr>
          <p:cNvPr id="9" name="タイトル 8">
            <a:extLst>
              <a:ext uri="{FF2B5EF4-FFF2-40B4-BE49-F238E27FC236}">
                <a16:creationId xmlns:a16="http://schemas.microsoft.com/office/drawing/2014/main" id="{0220E195-1796-360D-866F-CD98BC682002}"/>
              </a:ext>
            </a:extLst>
          </p:cNvPr>
          <p:cNvSpPr>
            <a:spLocks noGrp="1"/>
          </p:cNvSpPr>
          <p:nvPr>
            <p:ph type="title"/>
          </p:nvPr>
        </p:nvSpPr>
        <p:spPr/>
        <p:txBody>
          <a:bodyPr/>
          <a:lstStyle/>
          <a:p>
            <a:r>
              <a:rPr lang="en-US" altLang="ja-JP">
                <a:latin typeface="Yu Gothic"/>
                <a:ea typeface="Yu Gothic"/>
              </a:rPr>
              <a:t>SP. </a:t>
            </a:r>
            <a:r>
              <a:rPr lang="ja-JP" altLang="en-US">
                <a:latin typeface="Yu Gothic"/>
                <a:ea typeface="Yu Gothic"/>
              </a:rPr>
              <a:t>レクタングル</a:t>
            </a:r>
          </a:p>
        </p:txBody>
      </p:sp>
      <p:sp>
        <p:nvSpPr>
          <p:cNvPr id="5" name="正方形/長方形 4">
            <a:extLst>
              <a:ext uri="{FF2B5EF4-FFF2-40B4-BE49-F238E27FC236}">
                <a16:creationId xmlns:a16="http://schemas.microsoft.com/office/drawing/2014/main" id="{410E5521-84BB-AC90-5E5E-36F35807F1E0}"/>
              </a:ext>
            </a:extLst>
          </p:cNvPr>
          <p:cNvSpPr/>
          <p:nvPr/>
        </p:nvSpPr>
        <p:spPr>
          <a:xfrm>
            <a:off x="5402722" y="965941"/>
            <a:ext cx="6342392" cy="55000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9"/>
          </a:p>
        </p:txBody>
      </p:sp>
      <p:sp>
        <p:nvSpPr>
          <p:cNvPr id="10" name="テキスト ボックス 9">
            <a:extLst>
              <a:ext uri="{FF2B5EF4-FFF2-40B4-BE49-F238E27FC236}">
                <a16:creationId xmlns:a16="http://schemas.microsoft.com/office/drawing/2014/main" id="{A9628498-B5D9-9230-4ED0-D0D3BE1A91FD}"/>
              </a:ext>
            </a:extLst>
          </p:cNvPr>
          <p:cNvSpPr txBox="1"/>
          <p:nvPr/>
        </p:nvSpPr>
        <p:spPr>
          <a:xfrm>
            <a:off x="5570045" y="1061060"/>
            <a:ext cx="1848583" cy="353623"/>
          </a:xfrm>
          <a:prstGeom prst="rect">
            <a:avLst/>
          </a:prstGeom>
          <a:noFill/>
        </p:spPr>
        <p:txBody>
          <a:bodyPr wrap="none" rtlCol="0">
            <a:spAutoFit/>
          </a:bodyPr>
          <a:lstStyle/>
          <a:p>
            <a:pPr algn="l" defTabSz="914358" rtl="0">
              <a:defRPr/>
            </a:pPr>
            <a:r>
              <a:rPr kumimoji="1" lang="en-US" altLang="ja-JP" sz="1698" b="1" kern="1200" dirty="0">
                <a:solidFill>
                  <a:srgbClr val="F5296C"/>
                </a:solidFill>
                <a:latin typeface="游ゴシック" panose="020B0400000000000000" pitchFamily="50" charset="-128"/>
                <a:ea typeface="游ゴシック" panose="020B0400000000000000" pitchFamily="50" charset="-128"/>
                <a:cs typeface="+mn-cs"/>
              </a:rPr>
              <a:t>SP.</a:t>
            </a:r>
            <a:r>
              <a:rPr kumimoji="1" lang="ja-JP" altLang="en-US" sz="1698" b="1" kern="1200" dirty="0">
                <a:solidFill>
                  <a:srgbClr val="F5296C"/>
                </a:solidFill>
                <a:latin typeface="游ゴシック" panose="020B0400000000000000" pitchFamily="50" charset="-128"/>
                <a:ea typeface="游ゴシック" panose="020B0400000000000000" pitchFamily="50" charset="-128"/>
                <a:cs typeface="+mn-cs"/>
              </a:rPr>
              <a:t>レクタングル</a:t>
            </a:r>
          </a:p>
        </p:txBody>
      </p:sp>
      <p:cxnSp>
        <p:nvCxnSpPr>
          <p:cNvPr id="11" name="直線コネクタ 10">
            <a:extLst>
              <a:ext uri="{FF2B5EF4-FFF2-40B4-BE49-F238E27FC236}">
                <a16:creationId xmlns:a16="http://schemas.microsoft.com/office/drawing/2014/main" id="{0F59A389-5B75-3AB5-0787-EE2E0A176796}"/>
              </a:ext>
            </a:extLst>
          </p:cNvPr>
          <p:cNvCxnSpPr>
            <a:cxnSpLocks/>
          </p:cNvCxnSpPr>
          <p:nvPr/>
        </p:nvCxnSpPr>
        <p:spPr>
          <a:xfrm>
            <a:off x="5642630" y="1380256"/>
            <a:ext cx="58625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634A69B-D30D-A73C-39B1-48E9906506AD}"/>
              </a:ext>
            </a:extLst>
          </p:cNvPr>
          <p:cNvGrpSpPr/>
          <p:nvPr/>
        </p:nvGrpSpPr>
        <p:grpSpPr>
          <a:xfrm>
            <a:off x="8561689" y="5919847"/>
            <a:ext cx="2943518" cy="307777"/>
            <a:chOff x="8662738" y="5807242"/>
            <a:chExt cx="2943725" cy="307799"/>
          </a:xfrm>
        </p:grpSpPr>
        <p:cxnSp>
          <p:nvCxnSpPr>
            <p:cNvPr id="13" name="直線コネクタ 12">
              <a:extLst>
                <a:ext uri="{FF2B5EF4-FFF2-40B4-BE49-F238E27FC236}">
                  <a16:creationId xmlns:a16="http://schemas.microsoft.com/office/drawing/2014/main" id="{6F84BA42-1A3A-7F85-9D30-587606A6216D}"/>
                </a:ext>
              </a:extLst>
            </p:cNvPr>
            <p:cNvCxnSpPr>
              <a:cxnSpLocks/>
            </p:cNvCxnSpPr>
            <p:nvPr/>
          </p:nvCxnSpPr>
          <p:spPr>
            <a:xfrm>
              <a:off x="8734927" y="6087979"/>
              <a:ext cx="2871536"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618342F-AC5F-2A73-0407-ADD7302F9B64}"/>
                </a:ext>
              </a:extLst>
            </p:cNvPr>
            <p:cNvSpPr txBox="1"/>
            <p:nvPr/>
          </p:nvSpPr>
          <p:spPr>
            <a:xfrm>
              <a:off x="8662738" y="5807242"/>
              <a:ext cx="543777" cy="307799"/>
            </a:xfrm>
            <a:prstGeom prst="rect">
              <a:avLst/>
            </a:prstGeom>
            <a:noFill/>
          </p:spPr>
          <p:txBody>
            <a:bodyPr wrap="none" rtlCol="0">
              <a:spAutoFit/>
            </a:bodyPr>
            <a:lstStyle/>
            <a:p>
              <a:pPr algn="l" defTabSz="914358" rtl="0">
                <a:defRPr/>
              </a:pPr>
              <a:r>
                <a:rPr kumimoji="1" lang="ja-JP" altLang="en-US" sz="1400" kern="1200">
                  <a:solidFill>
                    <a:prstClr val="black"/>
                  </a:solidFill>
                  <a:latin typeface="游ゴシック" panose="020B0400000000000000" pitchFamily="50" charset="-128"/>
                  <a:ea typeface="游ゴシック" panose="020B0400000000000000" pitchFamily="50" charset="-128"/>
                  <a:cs typeface="+mn-cs"/>
                </a:rPr>
                <a:t>料金</a:t>
              </a:r>
            </a:p>
          </p:txBody>
        </p:sp>
        <p:sp>
          <p:nvSpPr>
            <p:cNvPr id="15" name="テキスト ボックス 14">
              <a:extLst>
                <a:ext uri="{FF2B5EF4-FFF2-40B4-BE49-F238E27FC236}">
                  <a16:creationId xmlns:a16="http://schemas.microsoft.com/office/drawing/2014/main" id="{366355A0-A9C0-5405-7CEA-38396D989839}"/>
                </a:ext>
              </a:extLst>
            </p:cNvPr>
            <p:cNvSpPr txBox="1"/>
            <p:nvPr/>
          </p:nvSpPr>
          <p:spPr>
            <a:xfrm>
              <a:off x="9848971" y="5816254"/>
              <a:ext cx="1135648" cy="277019"/>
            </a:xfrm>
            <a:prstGeom prst="rect">
              <a:avLst/>
            </a:prstGeom>
            <a:noFill/>
          </p:spPr>
          <p:txBody>
            <a:bodyPr wrap="square" rtlCol="0" anchor="ctr">
              <a:spAutoFit/>
            </a:bodyPr>
            <a:lstStyle/>
            <a:p>
              <a:pPr algn="ctr" defTabSz="914358" rtl="0">
                <a:defRPr/>
              </a:pP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0.5</a:t>
              </a:r>
              <a:r>
                <a:rPr kumimoji="1" lang="ja-JP" altLang="en-US"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円</a:t>
              </a:r>
              <a:r>
                <a:rPr kumimoji="1" lang="en-US" altLang="ja-JP" sz="1200" b="1" kern="1200">
                  <a:solidFill>
                    <a:prstClr val="black"/>
                  </a:solidFill>
                  <a:latin typeface="游ゴシック" panose="020B0400000000000000" pitchFamily="50" charset="-128"/>
                  <a:ea typeface="游ゴシック" panose="020B0400000000000000" pitchFamily="50" charset="-128"/>
                  <a:cs typeface="メイリオ" pitchFamily="50" charset="-128"/>
                </a:rPr>
                <a:t>/imp</a:t>
              </a:r>
            </a:p>
          </p:txBody>
        </p:sp>
      </p:grpSp>
      <p:sp>
        <p:nvSpPr>
          <p:cNvPr id="16" name="テキスト プレースホルダー 1">
            <a:extLst>
              <a:ext uri="{FF2B5EF4-FFF2-40B4-BE49-F238E27FC236}">
                <a16:creationId xmlns:a16="http://schemas.microsoft.com/office/drawing/2014/main" id="{4F3C682E-1C82-98A0-491E-1C6EB43B7006}"/>
              </a:ext>
            </a:extLst>
          </p:cNvPr>
          <p:cNvSpPr txBox="1">
            <a:spLocks/>
          </p:cNvSpPr>
          <p:nvPr/>
        </p:nvSpPr>
        <p:spPr>
          <a:xfrm>
            <a:off x="5602126" y="1427507"/>
            <a:ext cx="5982511" cy="48587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defTabSz="914358">
              <a:lnSpc>
                <a:spcPct val="110000"/>
              </a:lnSpc>
              <a:defRPr/>
            </a:pPr>
            <a:r>
              <a:rPr lang="ja-JP" altLang="en-US" sz="1050">
                <a:solidFill>
                  <a:prstClr val="black"/>
                </a:solidFill>
                <a:latin typeface="游ゴシック" panose="020B0400000000000000" pitchFamily="50" charset="-128"/>
                <a:ea typeface="游ゴシック" panose="020B0400000000000000" pitchFamily="50" charset="-128"/>
              </a:rPr>
              <a:t>スマホサイトに掲出されるレクタングル広告です。</a:t>
            </a:r>
          </a:p>
        </p:txBody>
      </p:sp>
      <p:graphicFrame>
        <p:nvGraphicFramePr>
          <p:cNvPr id="18" name="表 17">
            <a:extLst>
              <a:ext uri="{FF2B5EF4-FFF2-40B4-BE49-F238E27FC236}">
                <a16:creationId xmlns:a16="http://schemas.microsoft.com/office/drawing/2014/main" id="{38E30584-BECF-CAA9-CA62-66715CAF3094}"/>
              </a:ext>
            </a:extLst>
          </p:cNvPr>
          <p:cNvGraphicFramePr>
            <a:graphicFrameLocks/>
          </p:cNvGraphicFramePr>
          <p:nvPr/>
        </p:nvGraphicFramePr>
        <p:xfrm>
          <a:off x="5650249" y="2141016"/>
          <a:ext cx="5854957" cy="2737525"/>
        </p:xfrm>
        <a:graphic>
          <a:graphicData uri="http://schemas.openxmlformats.org/drawingml/2006/table">
            <a:tbl>
              <a:tblPr firstRow="1" bandRow="1">
                <a:tableStyleId>{5940675A-B579-460E-94D1-54222C63F5DA}</a:tableStyleId>
              </a:tblPr>
              <a:tblGrid>
                <a:gridCol w="1020793">
                  <a:extLst>
                    <a:ext uri="{9D8B030D-6E8A-4147-A177-3AD203B41FA5}">
                      <a16:colId xmlns:a16="http://schemas.microsoft.com/office/drawing/2014/main" val="3635281353"/>
                    </a:ext>
                  </a:extLst>
                </a:gridCol>
                <a:gridCol w="1572781">
                  <a:extLst>
                    <a:ext uri="{9D8B030D-6E8A-4147-A177-3AD203B41FA5}">
                      <a16:colId xmlns:a16="http://schemas.microsoft.com/office/drawing/2014/main" val="2945506986"/>
                    </a:ext>
                  </a:extLst>
                </a:gridCol>
                <a:gridCol w="398798">
                  <a:extLst>
                    <a:ext uri="{9D8B030D-6E8A-4147-A177-3AD203B41FA5}">
                      <a16:colId xmlns:a16="http://schemas.microsoft.com/office/drawing/2014/main" val="1585018708"/>
                    </a:ext>
                  </a:extLst>
                </a:gridCol>
                <a:gridCol w="1407828">
                  <a:extLst>
                    <a:ext uri="{9D8B030D-6E8A-4147-A177-3AD203B41FA5}">
                      <a16:colId xmlns:a16="http://schemas.microsoft.com/office/drawing/2014/main" val="1985968354"/>
                    </a:ext>
                  </a:extLst>
                </a:gridCol>
                <a:gridCol w="1454757">
                  <a:extLst>
                    <a:ext uri="{9D8B030D-6E8A-4147-A177-3AD203B41FA5}">
                      <a16:colId xmlns:a16="http://schemas.microsoft.com/office/drawing/2014/main" val="3125678067"/>
                    </a:ext>
                  </a:extLst>
                </a:gridCol>
              </a:tblGrid>
              <a:tr h="3118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掲載概要</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kumimoji="1" lang="ja-JP" altLang="en-US" sz="900" b="1">
                        <a:latin typeface="游ゴシック" panose="020B0400000000000000" pitchFamily="50" charset="-128"/>
                        <a:ea typeface="游ゴシック" panose="020B0400000000000000" pitchFamily="50" charset="-128"/>
                      </a:endParaRPr>
                    </a:p>
                  </a:txBody>
                  <a:tcPr anchor="b"/>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chemeClr val="accent1"/>
                          </a:solidFill>
                          <a:effectLst/>
                          <a:uLnTx/>
                          <a:uFillTx/>
                          <a:latin typeface="+mn-lt"/>
                          <a:ea typeface="+mn-ea"/>
                          <a:cs typeface="+mn-cs"/>
                        </a:rPr>
                        <a:t>原稿仕様</a:t>
                      </a:r>
                    </a:p>
                  </a:txBody>
                  <a:tcPr marL="91434" marR="91434" marT="45717" marB="45717"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mn-lt"/>
                        <a:ea typeface="+mn-ea"/>
                        <a:cs typeface="+mn-cs"/>
                      </a:endParaRPr>
                    </a:p>
                  </a:txBody>
                  <a:tcPr anchor="b"/>
                </a:tc>
                <a:extLst>
                  <a:ext uri="{0D108BD9-81ED-4DB2-BD59-A6C34878D82A}">
                    <a16:rowId xmlns:a16="http://schemas.microsoft.com/office/drawing/2014/main" val="216120919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デバイス</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SP</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画像ファイル形式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err="1">
                          <a:latin typeface="游ゴシック" panose="020B0400000000000000" pitchFamily="50" charset="-128"/>
                          <a:ea typeface="游ゴシック" panose="020B0400000000000000" pitchFamily="50" charset="-128"/>
                        </a:rPr>
                        <a:t>png</a:t>
                      </a:r>
                      <a:r>
                        <a:rPr kumimoji="1" lang="en-US" altLang="ja-JP" sz="1000" b="1" spc="80" baseline="0">
                          <a:latin typeface="游ゴシック" panose="020B0400000000000000" pitchFamily="50" charset="-128"/>
                          <a:ea typeface="游ゴシック" panose="020B0400000000000000" pitchFamily="50" charset="-128"/>
                        </a:rPr>
                        <a:t>/jpg/gif</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6643712"/>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掲載面</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すべてのページ</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画像サイズ</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300×250pix</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68579796"/>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表示方法</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ローテーション</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spc="80" baseline="0">
                          <a:latin typeface="游ゴシック" panose="020B0400000000000000" pitchFamily="50" charset="-128"/>
                          <a:ea typeface="游ゴシック" panose="020B0400000000000000" pitchFamily="50" charset="-128"/>
                        </a:rPr>
                        <a:t>画像ファイル容量</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300KB</a:t>
                      </a:r>
                      <a:r>
                        <a:rPr kumimoji="1" lang="ja-JP" altLang="en-US" sz="1000" b="1" spc="80" baseline="0">
                          <a:latin typeface="游ゴシック" panose="020B0400000000000000" pitchFamily="50" charset="-128"/>
                          <a:ea typeface="游ゴシック" panose="020B0400000000000000" pitchFamily="50" charset="-128"/>
                        </a:rPr>
                        <a:t>以内</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8087217"/>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開始日</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任意</a:t>
                      </a:r>
                    </a:p>
                  </a:txBody>
                  <a:tcPr marL="91434"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原稿本数</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4</a:t>
                      </a:r>
                      <a:r>
                        <a:rPr kumimoji="1" lang="ja-JP" altLang="en-US" sz="1000" b="1" spc="80" baseline="0">
                          <a:latin typeface="游ゴシック" panose="020B0400000000000000" pitchFamily="50" charset="-128"/>
                          <a:ea typeface="游ゴシック" panose="020B0400000000000000" pitchFamily="50" charset="-128"/>
                        </a:rPr>
                        <a:t>原稿まで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353983"/>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開始時間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午前</a:t>
                      </a:r>
                      <a:r>
                        <a:rPr kumimoji="1" lang="en-US" altLang="ja-JP"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0</a:t>
                      </a:r>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時</a:t>
                      </a:r>
                      <a:endParaRPr kumimoji="1" lang="zh-TW"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原稿差替</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不可</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39666035"/>
                  </a:ext>
                </a:extLst>
              </a:tr>
              <a:tr h="301981">
                <a:tc>
                  <a:txBody>
                    <a:bodyPr/>
                    <a:lstStyle/>
                    <a:p>
                      <a:r>
                        <a:rPr kumimoji="1" lang="ja-JP" altLang="en-US" sz="1000" b="1" spc="80" baseline="0">
                          <a:latin typeface="游ゴシック" panose="020B0400000000000000" pitchFamily="50" charset="-128"/>
                          <a:ea typeface="游ゴシック" panose="020B0400000000000000" pitchFamily="50" charset="-128"/>
                        </a:rPr>
                        <a:t>掲載期間</a:t>
                      </a: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i="0" u="none" strike="noStrike" kern="1200" cap="none" spc="8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任意</a:t>
                      </a:r>
                      <a:endParaRPr kumimoji="1" lang="ja-JP" altLang="en-US" sz="1000" b="1" spc="80" baseline="0">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kumimoji="1" lang="ja-JP" altLang="en-US" sz="1000" b="1" spc="80" baseline="0">
                          <a:latin typeface="游ゴシック" panose="020B0400000000000000" pitchFamily="50" charset="-128"/>
                          <a:ea typeface="游ゴシック" panose="020B0400000000000000" pitchFamily="50" charset="-128"/>
                        </a:rPr>
                        <a:t>リンク先</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r>
                        <a:rPr kumimoji="1" lang="en-US" altLang="ja-JP" sz="1000" b="1" spc="80" baseline="0">
                          <a:latin typeface="游ゴシック" panose="020B0400000000000000" pitchFamily="50" charset="-128"/>
                          <a:ea typeface="游ゴシック" panose="020B0400000000000000" pitchFamily="50" charset="-128"/>
                        </a:rPr>
                        <a:t>4</a:t>
                      </a:r>
                      <a:r>
                        <a:rPr kumimoji="1" lang="ja-JP" altLang="en-US" sz="1000" b="1" spc="80" baseline="0">
                          <a:latin typeface="游ゴシック" panose="020B0400000000000000" pitchFamily="50" charset="-128"/>
                          <a:ea typeface="游ゴシック" panose="020B0400000000000000" pitchFamily="50" charset="-128"/>
                        </a:rPr>
                        <a:t>か所まで</a:t>
                      </a:r>
                    </a:p>
                  </a:txBody>
                  <a:tcPr marL="90000" marR="0"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3986898885"/>
                  </a:ext>
                </a:extLst>
              </a:tr>
              <a:tr h="301981">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申込</a:t>
                      </a:r>
                      <a:r>
                        <a:rPr kumimoji="1" lang="ja-JP" altLang="en-US" sz="1000" b="1" spc="80" baseline="0">
                          <a:latin typeface="游ゴシック"/>
                          <a:ea typeface="游ゴシック"/>
                        </a:rPr>
                        <a:t>期限</a:t>
                      </a:r>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7</a:t>
                      </a:r>
                      <a:r>
                        <a:rPr kumimoji="1" lang="ja-JP" altLang="en-US" sz="1000" b="1" spc="80" baseline="0">
                          <a:latin typeface="游ゴシック"/>
                          <a:ea typeface="游ゴシック"/>
                        </a:rPr>
                        <a:t>営業日前</a:t>
                      </a:r>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6350" cap="flat" cmpd="sng" algn="ctr">
                      <a:solidFill>
                        <a:srgbClr val="EB0083"/>
                      </a:solidFill>
                      <a:prstDash val="solid"/>
                      <a:round/>
                      <a:headEnd type="none" w="med" len="med"/>
                      <a:tailEnd type="none" w="med" len="med"/>
                    </a:lnB>
                  </a:tcPr>
                </a:tc>
                <a:extLst>
                  <a:ext uri="{0D108BD9-81ED-4DB2-BD59-A6C34878D82A}">
                    <a16:rowId xmlns:a16="http://schemas.microsoft.com/office/drawing/2014/main" val="2724022739"/>
                  </a:ext>
                </a:extLst>
              </a:tr>
              <a:tr h="311829">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10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endParaRPr kumimoji="1" lang="ja-JP" altLang="en-US" sz="900" b="1">
                        <a:latin typeface="游ゴシック" panose="020B0400000000000000" pitchFamily="50" charset="-128"/>
                        <a:ea typeface="游ゴシック" panose="020B0400000000000000" pitchFamily="50" charset="-128"/>
                      </a:endParaRPr>
                    </a:p>
                  </a:txBody>
                  <a:tcPr marL="91434" marR="91434" marT="45717" marB="45717"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ja-JP" altLang="en-US" sz="1000" b="1" spc="80" baseline="0">
                          <a:latin typeface="游ゴシック"/>
                          <a:ea typeface="游ゴシック"/>
                        </a:rPr>
                        <a:t>入稿期限</a:t>
                      </a:r>
                      <a:endParaRPr kumimoji="1" lang="ja-JP" sz="1000" b="1" spc="80" baseline="0"/>
                    </a:p>
                  </a:txBody>
                  <a:tcPr marL="91434" marR="91434" marT="45717" marB="45717"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lvl="0">
                        <a:buNone/>
                      </a:pPr>
                      <a:r>
                        <a:rPr lang="en-US" altLang="ja-JP" sz="1000" b="1" spc="80" baseline="0">
                          <a:latin typeface="游ゴシック"/>
                          <a:ea typeface="游ゴシック"/>
                        </a:rPr>
                        <a:t>5</a:t>
                      </a:r>
                      <a:r>
                        <a:rPr lang="ja-JP" altLang="en-US" sz="1000" b="1" spc="80" baseline="0">
                          <a:latin typeface="游ゴシック"/>
                          <a:ea typeface="游ゴシック"/>
                        </a:rPr>
                        <a:t>営業日前</a:t>
                      </a:r>
                      <a:endParaRPr kumimoji="1" lang="ja-JP" sz="1000" b="1" spc="80" baseline="0"/>
                    </a:p>
                  </a:txBody>
                  <a:tcPr marL="90000" marR="91434" marT="45717" marB="45717"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EB0083"/>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830495281"/>
                  </a:ext>
                </a:extLst>
              </a:tr>
            </a:tbl>
          </a:graphicData>
        </a:graphic>
      </p:graphicFrame>
      <p:sp>
        <p:nvSpPr>
          <p:cNvPr id="2" name="テキスト ボックス 1">
            <a:extLst>
              <a:ext uri="{FF2B5EF4-FFF2-40B4-BE49-F238E27FC236}">
                <a16:creationId xmlns:a16="http://schemas.microsoft.com/office/drawing/2014/main" id="{8C5F7560-9E67-353F-FACF-56D7E95966FF}"/>
              </a:ext>
            </a:extLst>
          </p:cNvPr>
          <p:cNvSpPr txBox="1"/>
          <p:nvPr/>
        </p:nvSpPr>
        <p:spPr>
          <a:xfrm>
            <a:off x="5501210" y="4857387"/>
            <a:ext cx="3532124" cy="885114"/>
          </a:xfrm>
          <a:prstGeom prst="rect">
            <a:avLst/>
          </a:prstGeom>
          <a:noFill/>
        </p:spPr>
        <p:txBody>
          <a:bodyPr wrap="square" rtlCol="0">
            <a:spAutoFit/>
          </a:bodyPr>
          <a:lstStyle/>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一部掲載できないページもあります。</a:t>
            </a: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臨時ニュースが入ってきた際には掲載を一時的に止める場合があります。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複数原稿で実施する場合は、「最適化配信」か「均等配信」かのどちらかのローテーション配信ができます。</a:t>
            </a:r>
            <a:endParaRPr kumimoji="1" lang="en-US" altLang="ja-JP" sz="700" kern="1200">
              <a:solidFill>
                <a:srgbClr val="787871"/>
              </a:solidFill>
              <a:latin typeface="游ゴシック" panose="020B0400000000000000" pitchFamily="50" charset="-128"/>
              <a:ea typeface="游ゴシック" panose="020B0400000000000000" pitchFamily="50" charset="-128"/>
              <a:cs typeface="+mn-cs"/>
            </a:endParaRPr>
          </a:p>
          <a:p>
            <a:pPr marL="171442" indent="-171442" algn="l" defTabSz="914358" rtl="0">
              <a:lnSpc>
                <a:spcPct val="150000"/>
              </a:lnSpc>
              <a:buFont typeface="Arial" panose="020B0604020202020204" pitchFamily="34" charset="0"/>
              <a:buChar char="•"/>
              <a:defRPr/>
            </a:pP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最低出稿金額</a:t>
            </a:r>
            <a:r>
              <a:rPr kumimoji="1" lang="en-US" altLang="ja-JP" sz="700" kern="1200">
                <a:solidFill>
                  <a:srgbClr val="787871"/>
                </a:solidFill>
                <a:latin typeface="游ゴシック" panose="020B0400000000000000" pitchFamily="50" charset="-128"/>
                <a:ea typeface="游ゴシック" panose="020B0400000000000000" pitchFamily="50" charset="-128"/>
                <a:cs typeface="+mn-cs"/>
              </a:rPr>
              <a:t>50</a:t>
            </a:r>
            <a:r>
              <a:rPr kumimoji="1" lang="ja-JP" altLang="en-US" sz="700" kern="1200">
                <a:solidFill>
                  <a:srgbClr val="787871"/>
                </a:solidFill>
                <a:latin typeface="游ゴシック" panose="020B0400000000000000" pitchFamily="50" charset="-128"/>
                <a:ea typeface="游ゴシック" panose="020B0400000000000000" pitchFamily="50" charset="-128"/>
                <a:cs typeface="+mn-cs"/>
              </a:rPr>
              <a:t>万円～のご実施となります。</a:t>
            </a:r>
          </a:p>
        </p:txBody>
      </p:sp>
      <p:sp>
        <p:nvSpPr>
          <p:cNvPr id="3" name="テキスト プレースホルダー 1">
            <a:extLst>
              <a:ext uri="{FF2B5EF4-FFF2-40B4-BE49-F238E27FC236}">
                <a16:creationId xmlns:a16="http://schemas.microsoft.com/office/drawing/2014/main" id="{568EF916-4063-C602-DBC5-DE7D5CBA3331}"/>
              </a:ext>
            </a:extLst>
          </p:cNvPr>
          <p:cNvSpPr txBox="1">
            <a:spLocks/>
          </p:cNvSpPr>
          <p:nvPr/>
        </p:nvSpPr>
        <p:spPr>
          <a:xfrm>
            <a:off x="6999720" y="6573060"/>
            <a:ext cx="4695983" cy="223587"/>
          </a:xfrm>
          <a:prstGeom prst="rect">
            <a:avLst/>
          </a:prstGeom>
        </p:spPr>
        <p:txBody>
          <a:bodyPr vert="horz" lIns="91434" tIns="45717" rIns="91434" bIns="45717" rtlCol="0" anchor="t" anchorCtr="0"/>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914358">
              <a:lnSpc>
                <a:spcPct val="110000"/>
              </a:lnSpc>
              <a:defRPr/>
            </a:pPr>
            <a:r>
              <a:rPr lang="ja-JP" altLang="en-US" sz="900">
                <a:solidFill>
                  <a:prstClr val="black"/>
                </a:solidFill>
                <a:latin typeface="游ゴシック"/>
                <a:ea typeface="游ゴシック"/>
              </a:rPr>
              <a:t>本メニューの配信可能な媒体は担当者にお問合せください。表示価格は税別です</a:t>
            </a:r>
          </a:p>
        </p:txBody>
      </p:sp>
      <p:sp>
        <p:nvSpPr>
          <p:cNvPr id="46" name="正方形/長方形 45">
            <a:extLst>
              <a:ext uri="{FF2B5EF4-FFF2-40B4-BE49-F238E27FC236}">
                <a16:creationId xmlns:a16="http://schemas.microsoft.com/office/drawing/2014/main" id="{2C1EB4BA-FF30-F9B4-0F2B-0128415FAD22}"/>
              </a:ext>
            </a:extLst>
          </p:cNvPr>
          <p:cNvSpPr/>
          <p:nvPr/>
        </p:nvSpPr>
        <p:spPr>
          <a:xfrm>
            <a:off x="789876"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F4B6DE6F-66BB-9BEB-8B98-F7027BD0A1DC}"/>
              </a:ext>
            </a:extLst>
          </p:cNvPr>
          <p:cNvSpPr/>
          <p:nvPr/>
        </p:nvSpPr>
        <p:spPr>
          <a:xfrm>
            <a:off x="853627" y="1025724"/>
            <a:ext cx="4241880" cy="499095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0EEED87C-2CD0-4951-18A7-5CC099CE7D56}"/>
              </a:ext>
            </a:extLst>
          </p:cNvPr>
          <p:cNvSpPr txBox="1"/>
          <p:nvPr/>
        </p:nvSpPr>
        <p:spPr>
          <a:xfrm>
            <a:off x="631184" y="719691"/>
            <a:ext cx="2576540"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a:solidFill>
                  <a:prstClr val="black"/>
                </a:solidFill>
                <a:latin typeface="游ゴシック" panose="020B0400000000000000" pitchFamily="50" charset="-128"/>
                <a:ea typeface="游ゴシック" panose="020B0400000000000000" pitchFamily="50" charset="-128"/>
                <a:cs typeface="+mn-cs"/>
              </a:rPr>
              <a:t>スマホサイト（トップページ）</a:t>
            </a:r>
          </a:p>
        </p:txBody>
      </p:sp>
      <p:sp>
        <p:nvSpPr>
          <p:cNvPr id="49" name="正方形/長方形 48">
            <a:extLst>
              <a:ext uri="{FF2B5EF4-FFF2-40B4-BE49-F238E27FC236}">
                <a16:creationId xmlns:a16="http://schemas.microsoft.com/office/drawing/2014/main" id="{7D681EB5-8552-0A97-F7CB-1BC331FF0484}"/>
              </a:ext>
            </a:extLst>
          </p:cNvPr>
          <p:cNvSpPr/>
          <p:nvPr/>
        </p:nvSpPr>
        <p:spPr>
          <a:xfrm>
            <a:off x="3121209" y="982224"/>
            <a:ext cx="2035984" cy="5483728"/>
          </a:xfrm>
          <a:prstGeom prst="rect">
            <a:avLst/>
          </a:prstGeom>
          <a:solidFill>
            <a:schemeClr val="bg1"/>
          </a:solidFill>
          <a:ln w="3175">
            <a:solidFill>
              <a:schemeClr val="accent3">
                <a:lumMod val="60000"/>
                <a:lumOff val="40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0" name="図 49" descr="スクリーンショットの画面&#10;&#10;自動的に生成された説明">
            <a:extLst>
              <a:ext uri="{FF2B5EF4-FFF2-40B4-BE49-F238E27FC236}">
                <a16:creationId xmlns:a16="http://schemas.microsoft.com/office/drawing/2014/main" id="{41A98164-D3B9-37E5-3BC7-E805F5F97D6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t="5079"/>
          <a:stretch/>
        </p:blipFill>
        <p:spPr>
          <a:xfrm>
            <a:off x="931971" y="1290968"/>
            <a:ext cx="1698876" cy="4990959"/>
          </a:xfrm>
          <a:prstGeom prst="rect">
            <a:avLst/>
          </a:prstGeom>
          <a:ln w="3175">
            <a:noFill/>
          </a:ln>
          <a:effectLst/>
        </p:spPr>
      </p:pic>
      <p:pic>
        <p:nvPicPr>
          <p:cNvPr id="51" name="図 50" descr="スクリーンショットの画面&#10;&#10;自動的に生成された説明">
            <a:extLst>
              <a:ext uri="{FF2B5EF4-FFF2-40B4-BE49-F238E27FC236}">
                <a16:creationId xmlns:a16="http://schemas.microsoft.com/office/drawing/2014/main" id="{20F7A29E-19FD-D5EB-D5CF-13085614DB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931971" y="4534657"/>
            <a:ext cx="1731848" cy="1764689"/>
          </a:xfrm>
          <a:prstGeom prst="rect">
            <a:avLst/>
          </a:prstGeom>
          <a:ln w="3175">
            <a:noFill/>
          </a:ln>
          <a:effectLst/>
        </p:spPr>
      </p:pic>
      <p:sp>
        <p:nvSpPr>
          <p:cNvPr id="52" name="正方形/長方形 51">
            <a:extLst>
              <a:ext uri="{FF2B5EF4-FFF2-40B4-BE49-F238E27FC236}">
                <a16:creationId xmlns:a16="http://schemas.microsoft.com/office/drawing/2014/main" id="{815667EA-545C-1E15-3B48-23200A4666C1}"/>
              </a:ext>
            </a:extLst>
          </p:cNvPr>
          <p:cNvSpPr/>
          <p:nvPr/>
        </p:nvSpPr>
        <p:spPr>
          <a:xfrm>
            <a:off x="905867" y="3161209"/>
            <a:ext cx="1757952" cy="1670051"/>
          </a:xfrm>
          <a:prstGeom prst="rect">
            <a:avLst/>
          </a:prstGeom>
          <a:solidFill>
            <a:schemeClr val="bg1"/>
          </a:solidFill>
          <a:ln>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nvGrpSpPr>
          <p:cNvPr id="53" name="グループ化 52">
            <a:extLst>
              <a:ext uri="{FF2B5EF4-FFF2-40B4-BE49-F238E27FC236}">
                <a16:creationId xmlns:a16="http://schemas.microsoft.com/office/drawing/2014/main" id="{552BC181-C1CF-4B45-DBF6-709506EC8F43}"/>
              </a:ext>
            </a:extLst>
          </p:cNvPr>
          <p:cNvGrpSpPr/>
          <p:nvPr/>
        </p:nvGrpSpPr>
        <p:grpSpPr>
          <a:xfrm>
            <a:off x="3336953" y="1261210"/>
            <a:ext cx="1676956" cy="5131437"/>
            <a:chOff x="3272489" y="3592583"/>
            <a:chExt cx="792055" cy="2423665"/>
          </a:xfrm>
        </p:grpSpPr>
        <p:pic>
          <p:nvPicPr>
            <p:cNvPr id="54" name="図 53">
              <a:extLst>
                <a:ext uri="{FF2B5EF4-FFF2-40B4-BE49-F238E27FC236}">
                  <a16:creationId xmlns:a16="http://schemas.microsoft.com/office/drawing/2014/main" id="{0651C9D1-BFBF-07D4-9297-ECEE8A7253A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rcRect t="4515"/>
            <a:stretch/>
          </p:blipFill>
          <p:spPr>
            <a:xfrm>
              <a:off x="3272489" y="3592583"/>
              <a:ext cx="792055" cy="2371370"/>
            </a:xfrm>
            <a:prstGeom prst="rect">
              <a:avLst/>
            </a:prstGeom>
            <a:ln w="3175">
              <a:noFill/>
            </a:ln>
            <a:effectLst/>
          </p:spPr>
        </p:pic>
        <p:sp>
          <p:nvSpPr>
            <p:cNvPr id="55" name="正方形/長方形 54">
              <a:extLst>
                <a:ext uri="{FF2B5EF4-FFF2-40B4-BE49-F238E27FC236}">
                  <a16:creationId xmlns:a16="http://schemas.microsoft.com/office/drawing/2014/main" id="{B699CB06-A275-0DE6-5FD7-01D0AA509157}"/>
                </a:ext>
              </a:extLst>
            </p:cNvPr>
            <p:cNvSpPr/>
            <p:nvPr/>
          </p:nvSpPr>
          <p:spPr>
            <a:xfrm>
              <a:off x="3281645" y="5230605"/>
              <a:ext cx="773743" cy="785643"/>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5636A837-2021-FBDD-EBFE-7D562A72FBEB}"/>
              </a:ext>
            </a:extLst>
          </p:cNvPr>
          <p:cNvSpPr/>
          <p:nvPr/>
        </p:nvSpPr>
        <p:spPr>
          <a:xfrm>
            <a:off x="3361703" y="4754577"/>
            <a:ext cx="1638186" cy="1503968"/>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8" rtl="0">
              <a:defRPr/>
            </a:pPr>
            <a:endParaRPr kumimoji="1" lang="ja-JP" altLang="en-US" kern="1200">
              <a:solidFill>
                <a:prstClr val="white"/>
              </a:solidFill>
              <a:latin typeface="游ゴシック" panose="020B0400000000000000" pitchFamily="50" charset="-128"/>
              <a:ea typeface="游ゴシック" panose="020B0400000000000000" pitchFamily="50" charset="-128"/>
            </a:endParaRPr>
          </a:p>
        </p:txBody>
      </p:sp>
      <p:pic>
        <p:nvPicPr>
          <p:cNvPr id="57" name="図 56">
            <a:extLst>
              <a:ext uri="{FF2B5EF4-FFF2-40B4-BE49-F238E27FC236}">
                <a16:creationId xmlns:a16="http://schemas.microsoft.com/office/drawing/2014/main" id="{C54685CC-B702-0729-FF24-CC5172677009}"/>
              </a:ext>
            </a:extLst>
          </p:cNvPr>
          <p:cNvPicPr>
            <a:picLocks noChangeAspect="1"/>
          </p:cNvPicPr>
          <p:nvPr/>
        </p:nvPicPr>
        <p:blipFill>
          <a:blip r:embed="rId8"/>
          <a:stretch>
            <a:fillRect/>
          </a:stretch>
        </p:blipFill>
        <p:spPr>
          <a:xfrm>
            <a:off x="955989" y="1061060"/>
            <a:ext cx="1700962" cy="370253"/>
          </a:xfrm>
          <a:prstGeom prst="rect">
            <a:avLst/>
          </a:prstGeom>
        </p:spPr>
      </p:pic>
      <p:pic>
        <p:nvPicPr>
          <p:cNvPr id="58" name="図 57">
            <a:extLst>
              <a:ext uri="{FF2B5EF4-FFF2-40B4-BE49-F238E27FC236}">
                <a16:creationId xmlns:a16="http://schemas.microsoft.com/office/drawing/2014/main" id="{D7B4F74F-42BE-620C-94AC-546E69A47255}"/>
              </a:ext>
            </a:extLst>
          </p:cNvPr>
          <p:cNvPicPr>
            <a:picLocks noChangeAspect="1"/>
          </p:cNvPicPr>
          <p:nvPr/>
        </p:nvPicPr>
        <p:blipFill>
          <a:blip r:embed="rId8"/>
          <a:stretch>
            <a:fillRect/>
          </a:stretch>
        </p:blipFill>
        <p:spPr>
          <a:xfrm>
            <a:off x="3330935" y="1061060"/>
            <a:ext cx="1700962" cy="370253"/>
          </a:xfrm>
          <a:prstGeom prst="rect">
            <a:avLst/>
          </a:prstGeom>
        </p:spPr>
      </p:pic>
      <p:sp>
        <p:nvSpPr>
          <p:cNvPr id="59" name="正方形/長方形 58">
            <a:extLst>
              <a:ext uri="{FF2B5EF4-FFF2-40B4-BE49-F238E27FC236}">
                <a16:creationId xmlns:a16="http://schemas.microsoft.com/office/drawing/2014/main" id="{C2F6CC3F-7508-4219-5045-E15B4821D532}"/>
              </a:ext>
            </a:extLst>
          </p:cNvPr>
          <p:cNvSpPr/>
          <p:nvPr/>
        </p:nvSpPr>
        <p:spPr>
          <a:xfrm>
            <a:off x="952923" y="3273252"/>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id="{565D9D46-A222-AE43-33C1-6D9B6DF51FD1}"/>
              </a:ext>
            </a:extLst>
          </p:cNvPr>
          <p:cNvSpPr/>
          <p:nvPr/>
        </p:nvSpPr>
        <p:spPr>
          <a:xfrm>
            <a:off x="3343715" y="4863031"/>
            <a:ext cx="1660683" cy="1456014"/>
          </a:xfrm>
          <a:prstGeom prst="rect">
            <a:avLst/>
          </a:prstGeom>
          <a:solidFill>
            <a:srgbClr val="F5296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5998" bIns="0" rtlCol="0" anchor="ctr"/>
          <a:lstStyle/>
          <a:p>
            <a:pPr algn="ctr" defTabSz="914358" rtl="0">
              <a:defRPr/>
            </a:pPr>
            <a:r>
              <a:rPr kumimoji="1" lang="ja-JP" altLang="en-US" sz="1100" b="1" kern="1200" dirty="0">
                <a:solidFill>
                  <a:prstClr val="white"/>
                </a:solidFill>
                <a:latin typeface="游ゴシック" panose="020B0400000000000000" pitchFamily="50" charset="-128"/>
                <a:ea typeface="游ゴシック" panose="020B0400000000000000" pitchFamily="50" charset="-128"/>
              </a:rPr>
              <a:t>レクタングル</a:t>
            </a:r>
            <a:endParaRPr kumimoji="1" lang="en-US" altLang="ja-JP" sz="1100" b="1" kern="1200" dirty="0">
              <a:solidFill>
                <a:prstClr val="white"/>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62406C2-B273-4E40-08E8-28B32325A50D}"/>
              </a:ext>
            </a:extLst>
          </p:cNvPr>
          <p:cNvSpPr txBox="1"/>
          <p:nvPr/>
        </p:nvSpPr>
        <p:spPr>
          <a:xfrm>
            <a:off x="3088238" y="709531"/>
            <a:ext cx="2291399" cy="278987"/>
          </a:xfrm>
          <a:prstGeom prst="rect">
            <a:avLst/>
          </a:prstGeom>
          <a:noFill/>
        </p:spPr>
        <p:txBody>
          <a:bodyPr wrap="square" rtlCol="0">
            <a:spAutoFit/>
          </a:bodyPr>
          <a:lstStyle>
            <a:defPPr>
              <a:defRPr lang="ja-JP"/>
            </a:defPPr>
            <a:lvl1pPr>
              <a:defRPr sz="1100" b="1">
                <a:latin typeface="+mn-ea"/>
              </a:defRPr>
            </a:lvl1pPr>
          </a:lstStyle>
          <a:p>
            <a:pPr algn="ctr" defTabSz="914358" rtl="0">
              <a:defRPr/>
            </a:pPr>
            <a:r>
              <a:rPr kumimoji="1" lang="ja-JP" altLang="en-US" sz="1213" kern="1200" dirty="0">
                <a:solidFill>
                  <a:prstClr val="black"/>
                </a:solidFill>
                <a:latin typeface="游ゴシック" panose="020B0400000000000000" pitchFamily="50" charset="-128"/>
                <a:ea typeface="游ゴシック" panose="020B0400000000000000" pitchFamily="50" charset="-128"/>
                <a:cs typeface="+mn-cs"/>
              </a:rPr>
              <a:t>スマホサイト（記事ページ）</a:t>
            </a:r>
          </a:p>
        </p:txBody>
      </p:sp>
    </p:spTree>
    <p:extLst>
      <p:ext uri="{BB962C8B-B14F-4D97-AF65-F5344CB8AC3E}">
        <p14:creationId xmlns:p14="http://schemas.microsoft.com/office/powerpoint/2010/main" val="2512136929"/>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54551"/>
      </a:dk2>
      <a:lt2>
        <a:srgbClr val="D8D9DC"/>
      </a:lt2>
      <a:accent1>
        <a:srgbClr val="FA186E"/>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22" ma:contentTypeDescription="新しいドキュメントを作成します。" ma:contentTypeScope="" ma:versionID="02222bb8f74d2a7d6719559ef5913788">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21127ed687ba3fb91b6e7962ea87945a"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lcf76f155ced4ddcb4097134ff3c332f xmlns="4df21647-6895-4e8e-b58a-65a3b705282a">
      <Terms xmlns="http://schemas.microsoft.com/office/infopath/2007/PartnerControls"/>
    </lcf76f155ced4ddcb4097134ff3c332f>
    <_Flow_SignoffStatus xmlns="4df21647-6895-4e8e-b58a-65a3b705282a" xsi:nil="true"/>
  </documentManagement>
</p:properties>
</file>

<file path=customXml/itemProps1.xml><?xml version="1.0" encoding="utf-8"?>
<ds:datastoreItem xmlns:ds="http://schemas.openxmlformats.org/officeDocument/2006/customXml" ds:itemID="{D0D88364-A018-487D-9C71-86B4C077E1A0}">
  <ds:schemaRefs>
    <ds:schemaRef ds:uri="http://schemas.microsoft.com/sharepoint/v3/contenttype/forms"/>
  </ds:schemaRefs>
</ds:datastoreItem>
</file>

<file path=customXml/itemProps2.xml><?xml version="1.0" encoding="utf-8"?>
<ds:datastoreItem xmlns:ds="http://schemas.openxmlformats.org/officeDocument/2006/customXml" ds:itemID="{458B825A-CF57-43D7-A952-53B27E48B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21647-6895-4e8e-b58a-65a3b705282a"/>
    <ds:schemaRef ds:uri="3c1d17d1-371e-444b-9fed-aa1013073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E1A0E9-6D00-4B04-81C7-F729645AA4D2}">
  <ds:schemaRefs>
    <ds:schemaRef ds:uri="http://purl.org/dc/terms/"/>
    <ds:schemaRef ds:uri="http://schemas.microsoft.com/office/2006/metadata/properties"/>
    <ds:schemaRef ds:uri="http://schemas.microsoft.com/office/2006/documentManagement/types"/>
    <ds:schemaRef ds:uri="http://purl.org/dc/elements/1.1/"/>
    <ds:schemaRef ds:uri="3c1d17d1-371e-444b-9fed-aa10130732f3"/>
    <ds:schemaRef ds:uri="http://schemas.microsoft.com/office/infopath/2007/PartnerControls"/>
    <ds:schemaRef ds:uri="4df21647-6895-4e8e-b58a-65a3b705282a"/>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TotalTime>
  <Words>4435</Words>
  <Application>Microsoft Office PowerPoint</Application>
  <PresentationFormat>ワイド画面</PresentationFormat>
  <Paragraphs>897</Paragraphs>
  <Slides>27</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游ゴシック</vt:lpstr>
      <vt:lpstr>游ゴシック</vt:lpstr>
      <vt:lpstr>Yu Gothic Medium</vt:lpstr>
      <vt:lpstr>Arial</vt:lpstr>
      <vt:lpstr>Calibri</vt:lpstr>
      <vt:lpstr>Wingdings</vt:lpstr>
      <vt:lpstr>Office テーマ</vt:lpstr>
      <vt:lpstr>広告配信メニュー</vt:lpstr>
      <vt:lpstr>広告枠メニュー （ディスプレイ、テキスト、動画）</vt:lpstr>
      <vt:lpstr>ディスプレイ広告の本メニュー対象媒体</vt:lpstr>
      <vt:lpstr>PC. ビルボード（静止画）</vt:lpstr>
      <vt:lpstr>PC. ビルボード（動画）</vt:lpstr>
      <vt:lpstr>PC. レクタングル</vt:lpstr>
      <vt:lpstr>PC. ダブルサイズレクタングル</vt:lpstr>
      <vt:lpstr>SP. ビルボード</vt:lpstr>
      <vt:lpstr>SP. レクタングル</vt:lpstr>
      <vt:lpstr>SP. フローティング動画</vt:lpstr>
      <vt:lpstr>SP. プッシュVIDEO</vt:lpstr>
      <vt:lpstr>SP. プッシュ通知（縦型）</vt:lpstr>
      <vt:lpstr>朝日新聞デジタル版 限定広告メニュー</vt:lpstr>
      <vt:lpstr>PC. 平日１dayジャック ゲート広告</vt:lpstr>
      <vt:lpstr>SP. プレミアムインフィード </vt:lpstr>
      <vt:lpstr>PC. 記事中レクタングル</vt:lpstr>
      <vt:lpstr>PC. 記事上動画広告</vt:lpstr>
      <vt:lpstr>PC. プリロール動画</vt:lpstr>
      <vt:lpstr>SP. プリロール動画</vt:lpstr>
      <vt:lpstr>原稿レギュレーション</vt:lpstr>
      <vt:lpstr>原稿についての注意事項 </vt:lpstr>
      <vt:lpstr>原稿についての注意事項 </vt:lpstr>
      <vt:lpstr>テキスト広告で使用できる記号一覧 </vt:lpstr>
      <vt:lpstr>諸注意 </vt:lpstr>
      <vt:lpstr>掲載までの流れ</vt:lpstr>
      <vt:lpstr>掲載までの流れ </vt:lpstr>
      <vt:lpstr>広告についての 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朝日媒体資料01ラスタ</dc:title>
  <dc:creator/>
  <cp:lastModifiedBy>有田　元則</cp:lastModifiedBy>
  <cp:revision>4</cp:revision>
  <dcterms:created xsi:type="dcterms:W3CDTF">2022-11-18T10:48:13Z</dcterms:created>
  <dcterms:modified xsi:type="dcterms:W3CDTF">2025-03-26T09:03:56Z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2022-11-18T00:00:00Z</vt:filetime>
  </property>
  <property fmtid="{D5CDD505-2E9C-101B-9397-08002B2CF9AE}" pid="3" name="Creator">
    <vt:lpwstr>Adobe Illustrator 27.0 (Macintosh)</vt:lpwstr>
  </property>
  <property fmtid="{D5CDD505-2E9C-101B-9397-08002B2CF9AE}" pid="4" name="CreatorVersion">
    <vt:lpwstr>21.0.0</vt:lpwstr>
  </property>
  <property fmtid="{D5CDD505-2E9C-101B-9397-08002B2CF9AE}" pid="5" name="LastSaved">
    <vt:filetime>2022-11-18T00:00:00Z</vt:filetime>
  </property>
  <property fmtid="{D5CDD505-2E9C-101B-9397-08002B2CF9AE}" pid="6" name="Producer">
    <vt:lpwstr>Adobe PDF library 16.07</vt:lpwstr>
  </property>
  <property fmtid="{D5CDD505-2E9C-101B-9397-08002B2CF9AE}" pid="7" name="ContentTypeId">
    <vt:lpwstr>0x0101009EF4D3C12AE40548870ED85D7746B8D4</vt:lpwstr>
  </property>
  <property fmtid="{D5CDD505-2E9C-101B-9397-08002B2CF9AE}" pid="8" name="MediaServiceImageTags">
    <vt:lpwstr/>
  </property>
  <property fmtid="{D5CDD505-2E9C-101B-9397-08002B2CF9AE}" pid="9" name="Order">
    <vt:r8>25600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DocumentSecurity">
    <vt:lpwstr>1;#社外秘|2bccc057-7f2d-4b51-9481-fc2b174b25e4</vt:lpwstr>
  </property>
</Properties>
</file>